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2" r:id="rId1"/>
    <p:sldMasterId id="2147483975" r:id="rId2"/>
  </p:sldMasterIdLst>
  <p:sldIdLst>
    <p:sldId id="263" r:id="rId3"/>
    <p:sldId id="270" r:id="rId4"/>
    <p:sldId id="274" r:id="rId5"/>
    <p:sldId id="359" r:id="rId6"/>
    <p:sldId id="415" r:id="rId7"/>
    <p:sldId id="360" r:id="rId8"/>
    <p:sldId id="428" r:id="rId9"/>
    <p:sldId id="429" r:id="rId10"/>
    <p:sldId id="430" r:id="rId11"/>
    <p:sldId id="431" r:id="rId12"/>
    <p:sldId id="432" r:id="rId13"/>
    <p:sldId id="433" r:id="rId14"/>
    <p:sldId id="434" r:id="rId15"/>
    <p:sldId id="435" r:id="rId16"/>
    <p:sldId id="427" r:id="rId17"/>
  </p:sldIdLst>
  <p:sldSz cx="12192000" cy="6858000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한양해서" pitchFamily="18" charset="-127"/>
        <a:ea typeface="한양해서" pitchFamily="18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한양해서" pitchFamily="18" charset="-127"/>
        <a:ea typeface="한양해서" pitchFamily="18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한양해서" pitchFamily="18" charset="-127"/>
        <a:ea typeface="한양해서" pitchFamily="18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한양해서" pitchFamily="18" charset="-127"/>
        <a:ea typeface="한양해서" pitchFamily="18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한양해서" pitchFamily="18" charset="-127"/>
        <a:ea typeface="한양해서" pitchFamily="18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한양해서" pitchFamily="18" charset="-127"/>
        <a:ea typeface="한양해서" pitchFamily="18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한양해서" pitchFamily="18" charset="-127"/>
        <a:ea typeface="한양해서" pitchFamily="18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한양해서" pitchFamily="18" charset="-127"/>
        <a:ea typeface="한양해서" pitchFamily="18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한양해서" pitchFamily="18" charset="-127"/>
        <a:ea typeface="한양해서" pitchFamily="18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3366FF"/>
    <a:srgbClr val="E1C48F"/>
    <a:srgbClr val="3399FF"/>
    <a:srgbClr val="FF0066"/>
    <a:srgbClr val="FFCCFF"/>
    <a:srgbClr val="FFFF00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96400" autoAdjust="0"/>
  </p:normalViewPr>
  <p:slideViewPr>
    <p:cSldViewPr>
      <p:cViewPr varScale="1">
        <p:scale>
          <a:sx n="51" d="100"/>
          <a:sy n="51" d="100"/>
        </p:scale>
        <p:origin x="62" y="39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9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ct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 anchor="b"/>
          <a:lstStyle>
            <a:lvl1pPr marL="0" marR="64008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ko-KR" altLang="en-US" dirty="0"/>
              <a:t>마스터 부제목 스타일 편집</a:t>
            </a:r>
            <a:endParaRPr kumimoji="0" lang="en-US" dirty="0"/>
          </a:p>
        </p:txBody>
      </p:sp>
      <p:grpSp>
        <p:nvGrpSpPr>
          <p:cNvPr id="2" name="그룹 1"/>
          <p:cNvGrpSpPr/>
          <p:nvPr/>
        </p:nvGrpSpPr>
        <p:grpSpPr>
          <a:xfrm>
            <a:off x="-5019" y="4953000"/>
            <a:ext cx="12197020" cy="1912088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46BD40D7-2EC3-42C9-B4CD-EC21A7DEEA87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590665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609600" y="953725"/>
            <a:ext cx="5386917" cy="549061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953725"/>
            <a:ext cx="5389033" cy="549061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3301115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/>
          <a:lstStyle/>
          <a:p>
            <a:fld id="{7ECEFAC6-8C3D-4BF3-9D33-5B01504927DD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/>
          <a:lstStyle/>
          <a:p>
            <a:fld id="{EFCDA5C3-6DC5-45D9-ABC0-005DF7F9BC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25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043735"/>
            <a:ext cx="10972800" cy="4976013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79087"/>
          </a:xfrm>
        </p:spPr>
        <p:txBody>
          <a:bodyPr rtlCol="0"/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79087"/>
          </a:xfrm>
        </p:spPr>
        <p:txBody>
          <a:bodyPr rtlCol="0"/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22581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590665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609600" y="953725"/>
            <a:ext cx="5386917" cy="549061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953725"/>
            <a:ext cx="5389033" cy="549061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/>
          <a:lstStyle/>
          <a:p>
            <a:fld id="{7ECEFAC6-8C3D-4BF3-9D33-5B01504927DD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/>
          <a:lstStyle/>
          <a:p>
            <a:fld id="{EFCDA5C3-6DC5-45D9-ABC0-005DF7F9BCB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79087"/>
          </a:xfrm>
        </p:spPr>
        <p:txBody>
          <a:bodyPr rtlCol="0"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77733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ct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 anchor="b"/>
          <a:lstStyle>
            <a:lvl1pPr marL="0" marR="64008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ko-KR" altLang="en-US" dirty="0"/>
              <a:t>마스터 부제목 스타일 편집</a:t>
            </a:r>
            <a:endParaRPr kumimoji="0" lang="en-US" dirty="0"/>
          </a:p>
        </p:txBody>
      </p:sp>
      <p:grpSp>
        <p:nvGrpSpPr>
          <p:cNvPr id="2" name="그룹 1"/>
          <p:cNvGrpSpPr/>
          <p:nvPr/>
        </p:nvGrpSpPr>
        <p:grpSpPr>
          <a:xfrm>
            <a:off x="-5019" y="4953000"/>
            <a:ext cx="12197020" cy="1912088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46BD40D7-2EC3-42C9-B4CD-EC21A7DEEA87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91067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043735"/>
            <a:ext cx="10972800" cy="4976013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79087"/>
          </a:xfrm>
        </p:spPr>
        <p:txBody>
          <a:bodyPr rtlCol="0"/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594211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79087"/>
          </a:xfrm>
        </p:spPr>
        <p:txBody>
          <a:bodyPr rtlCol="0"/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55001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8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72379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609600" y="998731"/>
            <a:ext cx="10972800" cy="500856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4955873" y="6540489"/>
            <a:ext cx="72008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74" r:id="rId3"/>
    <p:sldLayoutId id="2147483967" r:id="rId4"/>
    <p:sldLayoutId id="2147483969" r:id="rId5"/>
    <p:sldLayoutId id="2147483981" r:id="rId6"/>
  </p:sldLayoutIdLst>
  <p:txStyles>
    <p:titleStyle>
      <a:lvl1pPr algn="l" rtl="0" eaLnBrk="1" latinLnBrk="1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1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1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1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7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72379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/>
              <a:t>마스터 </a:t>
            </a:r>
            <a:r>
              <a:rPr kumimoji="0" lang="ko-KR" altLang="en-US" dirty="0"/>
              <a:t>제목 스타일 편집</a:t>
            </a:r>
            <a:endParaRPr kumimoji="0" lang="en-US" dirty="0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609600" y="998731"/>
            <a:ext cx="10972800" cy="500856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4193364" y="6541604"/>
            <a:ext cx="796330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r"/>
            <a:r>
              <a:rPr lang="ko-KR" altLang="en-US" sz="1400" dirty="0">
                <a:latin typeface="+mn-ea"/>
                <a:ea typeface="+mn-ea"/>
              </a:rPr>
              <a:t>네트워크프로그래밍 </a:t>
            </a:r>
            <a:r>
              <a:rPr lang="en-US" altLang="ko-KR" sz="1400">
                <a:latin typeface="+mn-ea"/>
                <a:ea typeface="+mn-ea"/>
              </a:rPr>
              <a:t>– 2</a:t>
            </a:r>
            <a:r>
              <a:rPr lang="ko-KR" altLang="en-US" sz="1400">
                <a:latin typeface="+mn-ea"/>
                <a:ea typeface="+mn-ea"/>
              </a:rPr>
              <a:t>주</a:t>
            </a:r>
            <a:r>
              <a:rPr lang="en-US" altLang="ko-KR" sz="1400" baseline="0">
                <a:latin typeface="+mn-ea"/>
                <a:ea typeface="+mn-ea"/>
              </a:rPr>
              <a:t> </a:t>
            </a:r>
            <a:r>
              <a:rPr lang="ko-KR" altLang="en-US" sz="1400" baseline="0" dirty="0">
                <a:latin typeface="+mn-ea"/>
                <a:ea typeface="+mn-ea"/>
              </a:rPr>
              <a:t>통신기초 </a:t>
            </a:r>
            <a:fld id="{F6001F84-A9B6-4463-B9CF-A045C95A7380}" type="slidenum">
              <a:rPr lang="ko-KR" altLang="en-US" sz="1400" smtClean="0">
                <a:latin typeface="+mn-ea"/>
                <a:ea typeface="+mn-ea"/>
              </a:rPr>
              <a:pPr algn="r"/>
              <a:t>‹#›</a:t>
            </a:fld>
            <a:endParaRPr lang="ko-KR" altLang="en-US" sz="1400" dirty="0">
              <a:latin typeface="+mn-ea"/>
              <a:ea typeface="+mn-ea"/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4955873" y="6540489"/>
            <a:ext cx="72008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041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6" r:id="rId1"/>
    <p:sldLayoutId id="2147483977" r:id="rId2"/>
    <p:sldLayoutId id="2147483978" r:id="rId3"/>
    <p:sldLayoutId id="2147483979" r:id="rId4"/>
    <p:sldLayoutId id="2147483980" r:id="rId5"/>
  </p:sldLayoutIdLst>
  <p:txStyles>
    <p:titleStyle>
      <a:lvl1pPr algn="l" rtl="0" eaLnBrk="1" latinLnBrk="1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1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1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1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네트워크프로그래밍</a:t>
            </a:r>
            <a:br>
              <a:rPr lang="en-US" altLang="ko-KR"/>
            </a:br>
            <a:r>
              <a:rPr lang="ko-KR" altLang="en-US"/>
              <a:t>텀프로젝트 결과 보고서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14400" y="3419077"/>
            <a:ext cx="10363200" cy="1797613"/>
          </a:xfrm>
        </p:spPr>
        <p:txBody>
          <a:bodyPr>
            <a:norm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학년 </a:t>
            </a:r>
            <a:r>
              <a:rPr lang="ko-KR" altLang="en-US" dirty="0" err="1"/>
              <a:t>모바일소프트웨어트랙</a:t>
            </a:r>
            <a:r>
              <a:rPr lang="ko-KR" altLang="en-US" dirty="0"/>
              <a:t> </a:t>
            </a:r>
            <a:r>
              <a:rPr lang="en-US" altLang="ko-KR" dirty="0"/>
              <a:t>1871292 </a:t>
            </a:r>
            <a:r>
              <a:rPr lang="ko-KR" altLang="en-US" dirty="0" err="1"/>
              <a:t>허예원</a:t>
            </a:r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학년 컴퓨터공학부 </a:t>
            </a:r>
            <a:r>
              <a:rPr lang="en-US" altLang="ko-KR" dirty="0"/>
              <a:t>1591034 </a:t>
            </a:r>
            <a:r>
              <a:rPr lang="ko-KR" altLang="en-US" dirty="0"/>
              <a:t>최재혁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86754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056" y="231942"/>
            <a:ext cx="10972800" cy="679087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실행 화면 </a:t>
            </a:r>
            <a:r>
              <a:rPr lang="en-US" altLang="ko-KR" dirty="0"/>
              <a:t>–</a:t>
            </a:r>
            <a:r>
              <a:rPr lang="ko-KR" altLang="en-US" dirty="0"/>
              <a:t> 정답처리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68186-9C24-49BB-846C-876C5F7642FC}"/>
              </a:ext>
            </a:extLst>
          </p:cNvPr>
          <p:cNvSpPr txBox="1"/>
          <p:nvPr/>
        </p:nvSpPr>
        <p:spPr>
          <a:xfrm>
            <a:off x="8211235" y="1988840"/>
            <a:ext cx="18473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ko-KR" altLang="en-US" sz="1400" dirty="0"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07B4E-D5F0-4125-AA9C-0F1BFD65E413}"/>
              </a:ext>
            </a:extLst>
          </p:cNvPr>
          <p:cNvSpPr txBox="1"/>
          <p:nvPr/>
        </p:nvSpPr>
        <p:spPr>
          <a:xfrm>
            <a:off x="1425614" y="878632"/>
            <a:ext cx="32403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  <a:ea typeface="+mn-ea"/>
              </a:rPr>
              <a:t>제한시간안에 못 맞혔을 때 점수가 </a:t>
            </a:r>
            <a:r>
              <a:rPr lang="en-US" altLang="ko-KR" dirty="0">
                <a:latin typeface="+mn-ea"/>
                <a:ea typeface="+mn-ea"/>
              </a:rPr>
              <a:t>-20</a:t>
            </a:r>
            <a:r>
              <a:rPr lang="ko-KR" altLang="en-US" dirty="0">
                <a:latin typeface="+mn-ea"/>
                <a:ea typeface="+mn-ea"/>
              </a:rPr>
              <a:t>점이 됩니다</a:t>
            </a:r>
            <a:r>
              <a:rPr lang="en-US" altLang="ko-KR" dirty="0">
                <a:latin typeface="+mn-ea"/>
                <a:ea typeface="+mn-ea"/>
              </a:rPr>
              <a:t>.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9B0F78-C6E1-4B30-A11F-2FE9F9734133}"/>
              </a:ext>
            </a:extLst>
          </p:cNvPr>
          <p:cNvSpPr txBox="1"/>
          <p:nvPr/>
        </p:nvSpPr>
        <p:spPr>
          <a:xfrm>
            <a:off x="7193931" y="878632"/>
            <a:ext cx="32403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  <a:ea typeface="+mn-ea"/>
              </a:rPr>
              <a:t>제한시간안에 맞혔을 때 정답처리로 </a:t>
            </a:r>
            <a:r>
              <a:rPr lang="en-US" altLang="ko-KR" dirty="0">
                <a:latin typeface="+mn-ea"/>
                <a:ea typeface="+mn-ea"/>
              </a:rPr>
              <a:t>+10</a:t>
            </a:r>
            <a:r>
              <a:rPr lang="ko-KR" altLang="en-US" dirty="0">
                <a:latin typeface="+mn-ea"/>
                <a:ea typeface="+mn-ea"/>
              </a:rPr>
              <a:t>점이 됩니다</a:t>
            </a:r>
            <a:r>
              <a:rPr lang="en-US" altLang="ko-KR" dirty="0">
                <a:latin typeface="+mn-ea"/>
                <a:ea typeface="+mn-ea"/>
              </a:rPr>
              <a:t>.</a:t>
            </a:r>
            <a:endParaRPr lang="ko-KR" altLang="en-US" dirty="0">
              <a:latin typeface="+mn-ea"/>
              <a:ea typeface="+mn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91C51D0-CACD-48DC-8065-C3D7AD133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573" y="1511806"/>
            <a:ext cx="5195827" cy="521425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F0460BF-A01A-40A7-ACB5-780F79B55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629" y="1524963"/>
            <a:ext cx="5195827" cy="521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681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실행 화면 </a:t>
            </a:r>
            <a:r>
              <a:rPr lang="en-US" altLang="ko-KR" dirty="0"/>
              <a:t>– </a:t>
            </a:r>
            <a:r>
              <a:rPr lang="ko-KR" altLang="en-US" dirty="0"/>
              <a:t>포기버튼을 눌렀을 때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68186-9C24-49BB-846C-876C5F7642FC}"/>
              </a:ext>
            </a:extLst>
          </p:cNvPr>
          <p:cNvSpPr txBox="1"/>
          <p:nvPr/>
        </p:nvSpPr>
        <p:spPr>
          <a:xfrm>
            <a:off x="8211235" y="1988840"/>
            <a:ext cx="18473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87F138-E9A1-4F41-A1C9-DDBC1C277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70" y="920547"/>
            <a:ext cx="8374082" cy="56428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5BC8E1-5699-4332-BEA6-50E332B5F482}"/>
              </a:ext>
            </a:extLst>
          </p:cNvPr>
          <p:cNvSpPr txBox="1"/>
          <p:nvPr/>
        </p:nvSpPr>
        <p:spPr>
          <a:xfrm>
            <a:off x="8886310" y="1223755"/>
            <a:ext cx="3305690" cy="16004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제한시간 안에 못 맞혔을 경우 </a:t>
            </a:r>
            <a:r>
              <a:rPr lang="en-US" altLang="ko-KR" sz="1400" dirty="0">
                <a:latin typeface="+mn-ea"/>
                <a:ea typeface="+mn-ea"/>
              </a:rPr>
              <a:t>-20</a:t>
            </a:r>
            <a:r>
              <a:rPr lang="ko-KR" altLang="en-US" sz="1400" dirty="0">
                <a:latin typeface="+mn-ea"/>
                <a:ea typeface="+mn-ea"/>
              </a:rPr>
              <a:t>점이 되지만 포기버튼을 눌러 제한시간안에 포기한다면 </a:t>
            </a:r>
            <a:r>
              <a:rPr lang="en-US" altLang="ko-KR" sz="1400" dirty="0">
                <a:latin typeface="+mn-ea"/>
                <a:ea typeface="+mn-ea"/>
              </a:rPr>
              <a:t>-10</a:t>
            </a:r>
            <a:r>
              <a:rPr lang="ko-KR" altLang="en-US" sz="1400" dirty="0">
                <a:latin typeface="+mn-ea"/>
                <a:ea typeface="+mn-ea"/>
              </a:rPr>
              <a:t>점으로 점수가 깎이는 것을 표현하였습니다</a:t>
            </a:r>
            <a:r>
              <a:rPr lang="en-US" altLang="ko-KR" sz="1400" dirty="0">
                <a:latin typeface="+mn-ea"/>
                <a:ea typeface="+mn-ea"/>
              </a:rPr>
              <a:t>.</a:t>
            </a:r>
          </a:p>
          <a:p>
            <a:r>
              <a:rPr lang="ko-KR" altLang="en-US" sz="1400" dirty="0">
                <a:latin typeface="+mn-ea"/>
                <a:ea typeface="+mn-ea"/>
              </a:rPr>
              <a:t>포기버튼을 누르면서 서버에도</a:t>
            </a:r>
            <a:endParaRPr lang="en-US" altLang="ko-KR" sz="1400" dirty="0">
              <a:latin typeface="+mn-ea"/>
              <a:ea typeface="+mn-ea"/>
            </a:endParaRPr>
          </a:p>
          <a:p>
            <a:r>
              <a:rPr lang="en-US" altLang="ko-KR" sz="1400" dirty="0">
                <a:latin typeface="+mn-ea"/>
                <a:ea typeface="+mn-ea"/>
              </a:rPr>
              <a:t>“</a:t>
            </a:r>
            <a:r>
              <a:rPr lang="ko-KR" altLang="en-US" sz="1400" dirty="0">
                <a:latin typeface="+mn-ea"/>
                <a:ea typeface="+mn-ea"/>
              </a:rPr>
              <a:t>포기했습니다</a:t>
            </a:r>
            <a:r>
              <a:rPr lang="en-US" altLang="ko-KR" sz="1400" dirty="0">
                <a:latin typeface="+mn-ea"/>
                <a:ea typeface="+mn-ea"/>
              </a:rPr>
              <a:t>”</a:t>
            </a:r>
            <a:r>
              <a:rPr lang="ko-KR" altLang="en-US" sz="1400" dirty="0">
                <a:latin typeface="+mn-ea"/>
                <a:ea typeface="+mn-ea"/>
              </a:rPr>
              <a:t>라는걸 </a:t>
            </a:r>
            <a:r>
              <a:rPr lang="ko-KR" altLang="en-US" sz="1400" dirty="0" err="1">
                <a:latin typeface="+mn-ea"/>
                <a:ea typeface="+mn-ea"/>
              </a:rPr>
              <a:t>보내주는걸</a:t>
            </a:r>
            <a:endParaRPr lang="en-US" altLang="ko-KR" sz="1400" dirty="0">
              <a:latin typeface="+mn-ea"/>
              <a:ea typeface="+mn-ea"/>
            </a:endParaRPr>
          </a:p>
          <a:p>
            <a:r>
              <a:rPr lang="ko-KR" altLang="en-US" sz="1400" dirty="0">
                <a:latin typeface="+mn-ea"/>
                <a:ea typeface="+mn-ea"/>
              </a:rPr>
              <a:t>확인할 수 있습니다</a:t>
            </a:r>
            <a:r>
              <a:rPr lang="en-US" altLang="ko-KR" sz="1400" dirty="0">
                <a:latin typeface="+mn-ea"/>
                <a:ea typeface="+mn-ea"/>
              </a:rPr>
              <a:t>.</a:t>
            </a:r>
            <a:endParaRPr lang="ko-KR" altLang="en-US" sz="1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11719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7908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ko-KR" altLang="en-US" dirty="0"/>
              <a:t>실행 화면 </a:t>
            </a:r>
            <a:r>
              <a:rPr lang="en-US" altLang="ko-KR" dirty="0"/>
              <a:t>– </a:t>
            </a:r>
            <a:r>
              <a:rPr lang="ko-KR" altLang="en-US" dirty="0"/>
              <a:t>힌트요청</a:t>
            </a:r>
            <a:r>
              <a:rPr lang="en-US" altLang="ko-KR" dirty="0"/>
              <a:t>(</a:t>
            </a:r>
            <a:r>
              <a:rPr lang="ko-KR" altLang="en-US" dirty="0" err="1"/>
              <a:t>초성힌트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68186-9C24-49BB-846C-876C5F7642FC}"/>
              </a:ext>
            </a:extLst>
          </p:cNvPr>
          <p:cNvSpPr txBox="1"/>
          <p:nvPr/>
        </p:nvSpPr>
        <p:spPr>
          <a:xfrm>
            <a:off x="8211235" y="1988840"/>
            <a:ext cx="18473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C8CBCA5-68DD-4B69-86E6-0D89C09B9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939" y="953725"/>
            <a:ext cx="7836362" cy="52780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4965F1-6767-4EBA-88EA-D38676CC83B4}"/>
              </a:ext>
            </a:extLst>
          </p:cNvPr>
          <p:cNvSpPr txBox="1"/>
          <p:nvPr/>
        </p:nvSpPr>
        <p:spPr>
          <a:xfrm>
            <a:off x="8661285" y="953725"/>
            <a:ext cx="3195355" cy="181588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플레이어에서 답을 맞추기 힘들어할 때 아이템 기능인 힌트 버튼을 누르면 초성이 떠서 좀더 쉽게 맞출 수 있는 아이템을 만들어 주었습니다</a:t>
            </a:r>
            <a:r>
              <a:rPr lang="en-US" altLang="ko-KR" sz="1400" dirty="0">
                <a:latin typeface="+mn-ea"/>
                <a:ea typeface="+mn-ea"/>
              </a:rPr>
              <a:t>.</a:t>
            </a:r>
          </a:p>
          <a:p>
            <a:r>
              <a:rPr lang="ko-KR" altLang="en-US" sz="1400" dirty="0">
                <a:latin typeface="+mn-ea"/>
                <a:ea typeface="+mn-ea"/>
              </a:rPr>
              <a:t>힌트 버튼을 누르면 서버에서 </a:t>
            </a:r>
            <a:r>
              <a:rPr lang="ko-KR" altLang="en-US" sz="1400" dirty="0" err="1">
                <a:latin typeface="+mn-ea"/>
                <a:ea typeface="+mn-ea"/>
              </a:rPr>
              <a:t>받은걸</a:t>
            </a:r>
            <a:r>
              <a:rPr lang="ko-KR" altLang="en-US" sz="1400" dirty="0">
                <a:latin typeface="+mn-ea"/>
                <a:ea typeface="+mn-ea"/>
              </a:rPr>
              <a:t> 확인할 수 있으면 서버에 저장되어 있는 초성배열을 플레이어에게 전달되는 것을 확인할 수 있습니다</a:t>
            </a:r>
            <a:r>
              <a:rPr lang="en-US" altLang="ko-KR" sz="1400" dirty="0">
                <a:latin typeface="+mn-ea"/>
                <a:ea typeface="+mn-ea"/>
              </a:rPr>
              <a:t>.</a:t>
            </a:r>
            <a:endParaRPr lang="ko-KR" altLang="en-US" sz="1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73448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실행 화면 </a:t>
            </a:r>
            <a:r>
              <a:rPr lang="en-US" altLang="ko-KR" dirty="0"/>
              <a:t>- </a:t>
            </a:r>
            <a:r>
              <a:rPr lang="ko-KR" altLang="en-US" dirty="0"/>
              <a:t>색상변경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68186-9C24-49BB-846C-876C5F7642FC}"/>
              </a:ext>
            </a:extLst>
          </p:cNvPr>
          <p:cNvSpPr txBox="1"/>
          <p:nvPr/>
        </p:nvSpPr>
        <p:spPr>
          <a:xfrm>
            <a:off x="8211235" y="1988840"/>
            <a:ext cx="18473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1CC13CD-E8F0-4F1D-B012-04A7753427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20" y="1188852"/>
            <a:ext cx="2738903" cy="486916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1E319B6-6F0C-4A79-87E4-A280B6DFEA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523" y="1188852"/>
            <a:ext cx="2738903" cy="4869160"/>
          </a:xfrm>
          <a:prstGeom prst="rect">
            <a:avLst/>
          </a:prstGeom>
        </p:spPr>
      </p:pic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A4ADC2B3-572D-4B04-8B9A-79AD466FD6CA}"/>
              </a:ext>
            </a:extLst>
          </p:cNvPr>
          <p:cNvSpPr/>
          <p:nvPr/>
        </p:nvSpPr>
        <p:spPr>
          <a:xfrm rot="16200000">
            <a:off x="3914851" y="3153039"/>
            <a:ext cx="325754" cy="551921"/>
          </a:xfrm>
          <a:prstGeom prst="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0108D6-191A-4F6B-A2E4-D7BB8FE7C7CD}"/>
              </a:ext>
            </a:extLst>
          </p:cNvPr>
          <p:cNvSpPr txBox="1"/>
          <p:nvPr/>
        </p:nvSpPr>
        <p:spPr>
          <a:xfrm>
            <a:off x="7671175" y="2142728"/>
            <a:ext cx="2835315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색상변경 버튼을 누르면 내가 원하는 색깔을 골라 </a:t>
            </a:r>
            <a:r>
              <a:rPr lang="en-US" altLang="ko-KR" sz="1400" dirty="0">
                <a:latin typeface="+mn-ea"/>
                <a:ea typeface="+mn-ea"/>
              </a:rPr>
              <a:t>ok</a:t>
            </a:r>
            <a:r>
              <a:rPr lang="ko-KR" altLang="en-US" sz="1400" dirty="0">
                <a:latin typeface="+mn-ea"/>
                <a:ea typeface="+mn-ea"/>
              </a:rPr>
              <a:t>버튼을 누르면 펜 색깔이 바뀐 것을 확인할 수 있습니다</a:t>
            </a:r>
            <a:r>
              <a:rPr lang="en-US" altLang="ko-KR" sz="1400" dirty="0">
                <a:latin typeface="+mn-ea"/>
                <a:ea typeface="+mn-ea"/>
              </a:rPr>
              <a:t>.</a:t>
            </a:r>
            <a:endParaRPr lang="ko-KR" altLang="en-US" sz="1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71442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실행 화면 </a:t>
            </a:r>
            <a:r>
              <a:rPr lang="en-US" altLang="ko-KR" dirty="0"/>
              <a:t>- </a:t>
            </a:r>
            <a:r>
              <a:rPr lang="ko-KR" altLang="en-US" dirty="0"/>
              <a:t>결과화면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68186-9C24-49BB-846C-876C5F7642FC}"/>
              </a:ext>
            </a:extLst>
          </p:cNvPr>
          <p:cNvSpPr txBox="1"/>
          <p:nvPr/>
        </p:nvSpPr>
        <p:spPr>
          <a:xfrm>
            <a:off x="8211235" y="1988840"/>
            <a:ext cx="18473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844FD2-DE1A-469D-849F-71F08C155B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20" y="1368762"/>
            <a:ext cx="3026586" cy="53805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B67E5E-A9EE-4AD0-AC09-6E929D6EFB7F}"/>
              </a:ext>
            </a:extLst>
          </p:cNvPr>
          <p:cNvSpPr txBox="1"/>
          <p:nvPr/>
        </p:nvSpPr>
        <p:spPr>
          <a:xfrm>
            <a:off x="7941205" y="1604119"/>
            <a:ext cx="2565287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시연을 위한 목표점수 </a:t>
            </a:r>
            <a:r>
              <a:rPr lang="en-US" altLang="ko-KR" sz="1400" dirty="0">
                <a:latin typeface="+mn-ea"/>
                <a:ea typeface="+mn-ea"/>
              </a:rPr>
              <a:t>20</a:t>
            </a:r>
            <a:r>
              <a:rPr lang="ko-KR" altLang="en-US" sz="1400" dirty="0">
                <a:latin typeface="+mn-ea"/>
                <a:ea typeface="+mn-ea"/>
              </a:rPr>
              <a:t>점을 도달하면 먼저 도달한 사람에게는 </a:t>
            </a:r>
            <a:r>
              <a:rPr lang="en-US" altLang="ko-KR" sz="1400" dirty="0">
                <a:latin typeface="+mn-ea"/>
                <a:ea typeface="+mn-ea"/>
              </a:rPr>
              <a:t>You win</a:t>
            </a:r>
            <a:r>
              <a:rPr lang="ko-KR" altLang="en-US" sz="1400" dirty="0">
                <a:latin typeface="+mn-ea"/>
                <a:ea typeface="+mn-ea"/>
              </a:rPr>
              <a:t>의 화면을 보여주고 진 사람에게는 </a:t>
            </a:r>
            <a:r>
              <a:rPr lang="en-US" altLang="ko-KR" sz="1400" dirty="0">
                <a:latin typeface="+mn-ea"/>
                <a:ea typeface="+mn-ea"/>
              </a:rPr>
              <a:t>You lose</a:t>
            </a:r>
            <a:r>
              <a:rPr lang="ko-KR" altLang="en-US" sz="1400" dirty="0">
                <a:latin typeface="+mn-ea"/>
                <a:ea typeface="+mn-ea"/>
              </a:rPr>
              <a:t>라는 화면을 만들어주었습니다</a:t>
            </a:r>
            <a:r>
              <a:rPr lang="en-US" altLang="ko-KR" sz="1400" dirty="0">
                <a:latin typeface="+mn-ea"/>
                <a:ea typeface="+mn-ea"/>
              </a:rPr>
              <a:t>.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AA62D5C-C979-4ECD-9904-CBFFD57389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0805" y="1336649"/>
            <a:ext cx="3026586" cy="53805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0BB8CE-0A55-4AEB-87AD-93D3D078CE4B}"/>
              </a:ext>
            </a:extLst>
          </p:cNvPr>
          <p:cNvSpPr txBox="1"/>
          <p:nvPr/>
        </p:nvSpPr>
        <p:spPr>
          <a:xfrm>
            <a:off x="1701805" y="1013805"/>
            <a:ext cx="1373816" cy="3150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>
                <a:latin typeface="+mn-ea"/>
                <a:ea typeface="+mn-ea"/>
              </a:rPr>
              <a:t>이겼을 경우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7D8E00-3CEC-4C38-863B-F72CD2711407}"/>
              </a:ext>
            </a:extLst>
          </p:cNvPr>
          <p:cNvSpPr txBox="1"/>
          <p:nvPr/>
        </p:nvSpPr>
        <p:spPr>
          <a:xfrm>
            <a:off x="5167190" y="953725"/>
            <a:ext cx="1373816" cy="3150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졌을 경우</a:t>
            </a:r>
          </a:p>
        </p:txBody>
      </p:sp>
    </p:spTree>
    <p:extLst>
      <p:ext uri="{BB962C8B-B14F-4D97-AF65-F5344CB8AC3E}">
        <p14:creationId xmlns:p14="http://schemas.microsoft.com/office/powerpoint/2010/main" val="483472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프로젝트 수행 소감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68186-9C24-49BB-846C-876C5F7642FC}"/>
              </a:ext>
            </a:extLst>
          </p:cNvPr>
          <p:cNvSpPr txBox="1"/>
          <p:nvPr/>
        </p:nvSpPr>
        <p:spPr>
          <a:xfrm>
            <a:off x="8211235" y="1988840"/>
            <a:ext cx="18473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ko-KR" altLang="en-US" sz="1400" dirty="0">
              <a:latin typeface="+mn-ea"/>
              <a:ea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E2BE4A-A90E-448F-ABA8-745058AF3A58}"/>
              </a:ext>
            </a:extLst>
          </p:cNvPr>
          <p:cNvSpPr txBox="1"/>
          <p:nvPr/>
        </p:nvSpPr>
        <p:spPr>
          <a:xfrm>
            <a:off x="875420" y="1403775"/>
            <a:ext cx="9721080" cy="37856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n-ea"/>
                <a:ea typeface="+mn-ea"/>
              </a:rPr>
              <a:t>이클립스 자바 서버와 안드로이드 클라이언트를 이용해서 캐치마인드를 구현했습니다</a:t>
            </a:r>
            <a:r>
              <a:rPr lang="en-US" altLang="ko-KR" sz="2400" dirty="0">
                <a:latin typeface="+mn-ea"/>
                <a:ea typeface="+mn-ea"/>
              </a:rPr>
              <a:t>. </a:t>
            </a:r>
            <a:r>
              <a:rPr lang="ko-KR" altLang="en-US" sz="2400" dirty="0">
                <a:latin typeface="+mn-ea"/>
                <a:ea typeface="+mn-ea"/>
              </a:rPr>
              <a:t>다른 강의 시간에 안드로이드를 </a:t>
            </a:r>
            <a:r>
              <a:rPr lang="ko-KR" altLang="en-US" sz="2400" dirty="0" err="1">
                <a:latin typeface="+mn-ea"/>
                <a:ea typeface="+mn-ea"/>
              </a:rPr>
              <a:t>배웠어서</a:t>
            </a:r>
            <a:r>
              <a:rPr lang="ko-KR" altLang="en-US" sz="2400" dirty="0">
                <a:latin typeface="+mn-ea"/>
                <a:ea typeface="+mn-ea"/>
              </a:rPr>
              <a:t> 나름 수월할 것 같았으나 역시 안드로이드는 쉽지 않았습니다</a:t>
            </a:r>
            <a:r>
              <a:rPr lang="en-US" altLang="ko-KR" sz="2400" dirty="0">
                <a:latin typeface="+mn-ea"/>
                <a:ea typeface="+mn-ea"/>
              </a:rPr>
              <a:t>. </a:t>
            </a:r>
            <a:r>
              <a:rPr lang="ko-KR" altLang="en-US" sz="2400" dirty="0">
                <a:latin typeface="+mn-ea"/>
                <a:ea typeface="+mn-ea"/>
              </a:rPr>
              <a:t>그러나 둘이서 협동해서 제가 부족한 부분을 팀원이 채워주고 팀원이 부족한 부분들을 제가 채워주면서 해결해갈 수 있었던 것 같습니다</a:t>
            </a:r>
            <a:r>
              <a:rPr lang="en-US" altLang="ko-KR" sz="2400" dirty="0">
                <a:latin typeface="+mn-ea"/>
                <a:ea typeface="+mn-ea"/>
              </a:rPr>
              <a:t>. </a:t>
            </a:r>
          </a:p>
          <a:p>
            <a:r>
              <a:rPr lang="ko-KR" altLang="en-US" sz="2400" dirty="0">
                <a:latin typeface="+mn-ea"/>
                <a:ea typeface="+mn-ea"/>
              </a:rPr>
              <a:t>안드로이드로 캐치마인드를 만들 거라고 생각도 못했는데 제가 </a:t>
            </a:r>
            <a:r>
              <a:rPr lang="ko-KR" altLang="en-US" sz="2400" dirty="0" err="1">
                <a:latin typeface="+mn-ea"/>
                <a:ea typeface="+mn-ea"/>
              </a:rPr>
              <a:t>엉성하게나마</a:t>
            </a:r>
            <a:r>
              <a:rPr lang="ko-KR" altLang="en-US" sz="2400" dirty="0">
                <a:latin typeface="+mn-ea"/>
                <a:ea typeface="+mn-ea"/>
              </a:rPr>
              <a:t> 만들 수 있어서 즐거웠습니다</a:t>
            </a:r>
            <a:r>
              <a:rPr lang="en-US" altLang="ko-KR" sz="2400" dirty="0">
                <a:latin typeface="+mn-ea"/>
                <a:ea typeface="+mn-ea"/>
              </a:rPr>
              <a:t>.</a:t>
            </a:r>
          </a:p>
          <a:p>
            <a:endParaRPr lang="en-US" altLang="ko-KR" sz="2400" dirty="0">
              <a:latin typeface="+mn-ea"/>
              <a:ea typeface="+mn-ea"/>
            </a:endParaRPr>
          </a:p>
          <a:p>
            <a:endParaRPr lang="en-US" altLang="ko-KR" sz="2400" dirty="0">
              <a:latin typeface="+mn-ea"/>
              <a:ea typeface="+mn-ea"/>
            </a:endParaRPr>
          </a:p>
          <a:p>
            <a:r>
              <a:rPr lang="ko-KR" altLang="en-US" sz="2400" b="1" dirty="0">
                <a:latin typeface="+mn-ea"/>
                <a:ea typeface="+mn-ea"/>
              </a:rPr>
              <a:t>기여도는 </a:t>
            </a:r>
            <a:r>
              <a:rPr lang="ko-KR" altLang="en-US" sz="2400" b="1" dirty="0" err="1">
                <a:latin typeface="+mn-ea"/>
                <a:ea typeface="+mn-ea"/>
              </a:rPr>
              <a:t>허예원</a:t>
            </a:r>
            <a:r>
              <a:rPr lang="ko-KR" altLang="en-US" sz="2400" b="1" dirty="0">
                <a:latin typeface="+mn-ea"/>
                <a:ea typeface="+mn-ea"/>
              </a:rPr>
              <a:t> </a:t>
            </a:r>
            <a:r>
              <a:rPr lang="en-US" altLang="ko-KR" sz="2400" b="1" dirty="0">
                <a:latin typeface="+mn-ea"/>
                <a:ea typeface="+mn-ea"/>
              </a:rPr>
              <a:t>50% : </a:t>
            </a:r>
            <a:r>
              <a:rPr lang="ko-KR" altLang="en-US" sz="2400" b="1" dirty="0">
                <a:latin typeface="+mn-ea"/>
                <a:ea typeface="+mn-ea"/>
              </a:rPr>
              <a:t>최재혁 </a:t>
            </a:r>
            <a:r>
              <a:rPr lang="en-US" altLang="ko-KR" sz="2400" b="1" dirty="0">
                <a:latin typeface="+mn-ea"/>
                <a:ea typeface="+mn-ea"/>
              </a:rPr>
              <a:t>50% </a:t>
            </a:r>
            <a:r>
              <a:rPr lang="ko-KR" altLang="en-US" sz="2400" b="1" dirty="0">
                <a:latin typeface="+mn-ea"/>
                <a:ea typeface="+mn-ea"/>
              </a:rPr>
              <a:t>입니다</a:t>
            </a:r>
            <a:r>
              <a:rPr lang="en-US" altLang="ko-KR" sz="2400" b="1" dirty="0">
                <a:latin typeface="+mn-ea"/>
                <a:ea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1006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텀프로젝트</a:t>
            </a:r>
            <a:r>
              <a:rPr lang="ko-KR" altLang="en-US" dirty="0"/>
              <a:t> 결과 보고서</a:t>
            </a:r>
            <a:endParaRPr lang="en-US" altLang="ko-KR" dirty="0"/>
          </a:p>
          <a:p>
            <a:pPr lvl="1"/>
            <a:r>
              <a:rPr lang="ko-KR" altLang="en-US" dirty="0"/>
              <a:t>팀원 </a:t>
            </a:r>
            <a:r>
              <a:rPr lang="en-US" altLang="ko-KR" dirty="0"/>
              <a:t>(</a:t>
            </a:r>
            <a:r>
              <a:rPr lang="ko-KR" altLang="en-US" dirty="0"/>
              <a:t>학년</a:t>
            </a:r>
            <a:r>
              <a:rPr lang="en-US" altLang="ko-KR" dirty="0"/>
              <a:t>, </a:t>
            </a:r>
            <a:r>
              <a:rPr lang="ko-KR" altLang="en-US" dirty="0"/>
              <a:t>학과</a:t>
            </a:r>
            <a:r>
              <a:rPr lang="en-US" altLang="ko-KR" dirty="0"/>
              <a:t>, </a:t>
            </a:r>
            <a:r>
              <a:rPr lang="ko-KR" altLang="en-US" dirty="0"/>
              <a:t>학번</a:t>
            </a:r>
            <a:r>
              <a:rPr lang="en-US" altLang="ko-KR" dirty="0"/>
              <a:t>, </a:t>
            </a:r>
            <a:r>
              <a:rPr lang="ko-KR" altLang="en-US" dirty="0"/>
              <a:t>이름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프로젝트 개요</a:t>
            </a:r>
            <a:r>
              <a:rPr lang="en-US" altLang="ko-KR" dirty="0"/>
              <a:t> (</a:t>
            </a:r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/>
              <a:t>개요</a:t>
            </a:r>
            <a:r>
              <a:rPr lang="en-US" altLang="ko-KR" dirty="0"/>
              <a:t>, </a:t>
            </a:r>
            <a:r>
              <a:rPr lang="ko-KR" altLang="en-US" dirty="0"/>
              <a:t>기능</a:t>
            </a:r>
            <a:r>
              <a:rPr lang="en-US" altLang="ko-KR" dirty="0"/>
              <a:t>, </a:t>
            </a:r>
            <a:r>
              <a:rPr lang="ko-KR" altLang="en-US" dirty="0"/>
              <a:t>게임설명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시스템 구성도</a:t>
            </a:r>
            <a:endParaRPr lang="en-US" altLang="ko-KR" dirty="0"/>
          </a:p>
          <a:p>
            <a:pPr lvl="1"/>
            <a:r>
              <a:rPr lang="ko-KR" altLang="en-US" dirty="0"/>
              <a:t>시스템 흐름도 </a:t>
            </a:r>
            <a:r>
              <a:rPr lang="en-US" altLang="ko-KR" dirty="0"/>
              <a:t>(</a:t>
            </a:r>
            <a:r>
              <a:rPr lang="ko-KR" altLang="en-US" dirty="0"/>
              <a:t>프로토콜 흐름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프로토콜 목록 </a:t>
            </a:r>
            <a:r>
              <a:rPr lang="en-US" altLang="ko-KR" dirty="0"/>
              <a:t>(</a:t>
            </a:r>
            <a:r>
              <a:rPr lang="ko-KR" altLang="en-US" dirty="0"/>
              <a:t>테이블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실행화면 </a:t>
            </a:r>
            <a:r>
              <a:rPr lang="en-US" altLang="ko-KR" dirty="0"/>
              <a:t>Capture + </a:t>
            </a:r>
            <a:r>
              <a:rPr lang="ko-KR" altLang="en-US" dirty="0"/>
              <a:t>설명</a:t>
            </a:r>
            <a:endParaRPr lang="en-US" altLang="ko-KR" dirty="0"/>
          </a:p>
          <a:p>
            <a:pPr lvl="1"/>
            <a:r>
              <a:rPr lang="ko-KR" altLang="en-US" dirty="0">
                <a:solidFill>
                  <a:srgbClr val="FF0000"/>
                </a:solidFill>
              </a:rPr>
              <a:t>프로젝트 수행 소감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/>
              <a:t>프로그램 시연</a:t>
            </a:r>
            <a:r>
              <a:rPr lang="en-US" altLang="ko-KR" dirty="0"/>
              <a:t>(Demo) </a:t>
            </a:r>
            <a:r>
              <a:rPr lang="ko-KR" altLang="en-US" dirty="0"/>
              <a:t>동영상</a:t>
            </a:r>
            <a:endParaRPr lang="en-US" altLang="ko-KR" dirty="0"/>
          </a:p>
          <a:p>
            <a:pPr lvl="1"/>
            <a:r>
              <a:rPr lang="ko-KR" altLang="en-US" dirty="0"/>
              <a:t>실행화면 녹화 </a:t>
            </a:r>
            <a:r>
              <a:rPr lang="en-US" altLang="ko-KR" dirty="0"/>
              <a:t>(</a:t>
            </a:r>
            <a:r>
              <a:rPr lang="ko-KR" altLang="en-US" dirty="0"/>
              <a:t>화면 녹화가 힘든 경우 </a:t>
            </a:r>
            <a:r>
              <a:rPr lang="en-US" altLang="ko-KR" dirty="0"/>
              <a:t>Phone</a:t>
            </a:r>
            <a:r>
              <a:rPr lang="ko-KR" altLang="en-US" dirty="0"/>
              <a:t>으로 촬영해도 됨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2</a:t>
            </a:r>
            <a:r>
              <a:rPr lang="ko-KR" altLang="en-US" dirty="0" err="1"/>
              <a:t>분이내</a:t>
            </a:r>
            <a:endParaRPr lang="en-US" altLang="ko-KR" dirty="0"/>
          </a:p>
          <a:p>
            <a:pPr lvl="1"/>
            <a:r>
              <a:rPr lang="ko-KR" altLang="en-US" dirty="0"/>
              <a:t>음성포함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/>
              <a:t>텀프로젝트 결과 보고서 </a:t>
            </a:r>
            <a:r>
              <a:rPr lang="en-US" altLang="ko-KR"/>
              <a:t>+ </a:t>
            </a:r>
            <a:r>
              <a:rPr lang="ko-KR" altLang="en-US"/>
              <a:t>동영상 제출</a:t>
            </a:r>
          </a:p>
        </p:txBody>
      </p:sp>
    </p:spTree>
    <p:extLst>
      <p:ext uri="{BB962C8B-B14F-4D97-AF65-F5344CB8AC3E}">
        <p14:creationId xmlns:p14="http://schemas.microsoft.com/office/powerpoint/2010/main" val="782591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/>
              <a:t>팀원 </a:t>
            </a:r>
            <a:endParaRPr lang="en-US" altLang="ko-KR" dirty="0"/>
          </a:p>
          <a:p>
            <a:pPr lvl="1"/>
            <a:r>
              <a:rPr lang="en-US" altLang="ko-KR" dirty="0"/>
              <a:t>1871292 </a:t>
            </a:r>
            <a:r>
              <a:rPr lang="ko-KR" altLang="en-US" dirty="0" err="1"/>
              <a:t>허예원</a:t>
            </a:r>
            <a:r>
              <a:rPr lang="ko-KR" altLang="en-US" dirty="0"/>
              <a:t> 모바일소프트웨어</a:t>
            </a:r>
            <a:r>
              <a:rPr lang="en-US" altLang="ko-KR" dirty="0"/>
              <a:t> </a:t>
            </a:r>
            <a:r>
              <a:rPr lang="ko-KR" altLang="en-US" dirty="0"/>
              <a:t>트랙 역할</a:t>
            </a:r>
            <a:r>
              <a:rPr lang="en-US" altLang="ko-KR" dirty="0"/>
              <a:t> – </a:t>
            </a:r>
            <a:r>
              <a:rPr lang="ko-KR" altLang="en-US" dirty="0"/>
              <a:t>서버 담당</a:t>
            </a:r>
            <a:endParaRPr lang="en-US" altLang="ko-KR" dirty="0"/>
          </a:p>
          <a:p>
            <a:pPr lvl="1"/>
            <a:r>
              <a:rPr lang="en-US" altLang="ko-KR" dirty="0"/>
              <a:t>1591034 </a:t>
            </a:r>
            <a:r>
              <a:rPr lang="ko-KR" altLang="en-US" dirty="0"/>
              <a:t>최재혁 컴퓨터공학부 역할 </a:t>
            </a:r>
            <a:r>
              <a:rPr lang="en-US" altLang="ko-KR" dirty="0"/>
              <a:t>– </a:t>
            </a:r>
            <a:r>
              <a:rPr lang="ko-KR" altLang="en-US" dirty="0"/>
              <a:t>클라이언트 담당</a:t>
            </a:r>
            <a:endParaRPr lang="en-US" altLang="ko-KR" dirty="0"/>
          </a:p>
          <a:p>
            <a:r>
              <a:rPr lang="ko-KR" altLang="en-US" dirty="0"/>
              <a:t>개요</a:t>
            </a:r>
            <a:endParaRPr lang="en-US" altLang="ko-KR" dirty="0"/>
          </a:p>
          <a:p>
            <a:pPr lvl="1"/>
            <a:r>
              <a:rPr lang="ko-KR" altLang="en-US" dirty="0" err="1"/>
              <a:t>제시어를</a:t>
            </a:r>
            <a:r>
              <a:rPr lang="ko-KR" altLang="en-US" dirty="0"/>
              <a:t> 보고 그림을 그려서 보내면 나머지 사람이 채팅으로 맞추기</a:t>
            </a:r>
            <a:endParaRPr lang="en-US" altLang="ko-KR" dirty="0"/>
          </a:p>
          <a:p>
            <a:pPr lvl="1"/>
            <a:r>
              <a:rPr lang="ko-KR" altLang="en-US" dirty="0"/>
              <a:t>그림을 받으면 시간 제한</a:t>
            </a:r>
            <a:r>
              <a:rPr lang="en-US" altLang="ko-KR" dirty="0"/>
              <a:t>(30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  <a:r>
              <a:rPr lang="ko-KR" altLang="en-US" dirty="0"/>
              <a:t>안에 </a:t>
            </a:r>
            <a:r>
              <a:rPr lang="ko-KR" altLang="en-US" dirty="0" err="1"/>
              <a:t>맞춰야함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 err="1"/>
              <a:t>제시어를</a:t>
            </a:r>
            <a:r>
              <a:rPr lang="ko-KR" altLang="en-US" dirty="0"/>
              <a:t> 맞추면 </a:t>
            </a:r>
            <a:r>
              <a:rPr lang="en-US" altLang="ko-KR" dirty="0"/>
              <a:t>+10, </a:t>
            </a:r>
            <a:r>
              <a:rPr lang="ko-KR" altLang="en-US" dirty="0"/>
              <a:t>점수가 </a:t>
            </a:r>
            <a:r>
              <a:rPr lang="en-US" altLang="ko-KR" dirty="0"/>
              <a:t>70</a:t>
            </a:r>
            <a:r>
              <a:rPr lang="ko-KR" altLang="en-US" dirty="0"/>
              <a:t>점 </a:t>
            </a:r>
            <a:r>
              <a:rPr lang="ko-KR" altLang="en-US" dirty="0" err="1"/>
              <a:t>이상되면</a:t>
            </a:r>
            <a:r>
              <a:rPr lang="ko-KR" altLang="en-US" dirty="0"/>
              <a:t> </a:t>
            </a:r>
            <a:r>
              <a:rPr lang="ko-KR" altLang="en-US" b="1" dirty="0"/>
              <a:t>우승</a:t>
            </a:r>
            <a:endParaRPr lang="en-US" altLang="ko-KR" b="1" dirty="0"/>
          </a:p>
          <a:p>
            <a:pPr lvl="1"/>
            <a:r>
              <a:rPr lang="ko-KR" altLang="en-US" dirty="0"/>
              <a:t>포기 버튼을 누르면 </a:t>
            </a:r>
            <a:r>
              <a:rPr lang="en-US" altLang="ko-KR" dirty="0"/>
              <a:t>-10, </a:t>
            </a:r>
            <a:r>
              <a:rPr lang="ko-KR" altLang="en-US" dirty="0"/>
              <a:t>시간제한 넘게 못 맞추면 </a:t>
            </a:r>
            <a:r>
              <a:rPr lang="en-US" altLang="ko-KR" dirty="0"/>
              <a:t>-20</a:t>
            </a:r>
          </a:p>
          <a:p>
            <a:r>
              <a:rPr lang="ko-KR" altLang="en-US" dirty="0"/>
              <a:t>기능</a:t>
            </a:r>
            <a:endParaRPr lang="en-US" altLang="ko-KR" dirty="0"/>
          </a:p>
          <a:p>
            <a:pPr lvl="1"/>
            <a:r>
              <a:rPr lang="en-US" altLang="ko-KR" dirty="0"/>
              <a:t>2</a:t>
            </a:r>
            <a:r>
              <a:rPr lang="ko-KR" altLang="en-US" dirty="0"/>
              <a:t>명 동시 </a:t>
            </a:r>
            <a:r>
              <a:rPr lang="en-US" altLang="ko-KR" dirty="0"/>
              <a:t>Play</a:t>
            </a:r>
          </a:p>
          <a:p>
            <a:pPr lvl="1"/>
            <a:r>
              <a:rPr lang="ko-KR" altLang="en-US" dirty="0"/>
              <a:t>그리는</a:t>
            </a:r>
            <a:r>
              <a:rPr lang="en-US" altLang="ko-KR" dirty="0"/>
              <a:t> </a:t>
            </a:r>
            <a:r>
              <a:rPr lang="ko-KR" altLang="en-US" dirty="0"/>
              <a:t>순서는 입장한 순서대로</a:t>
            </a:r>
            <a:endParaRPr lang="en-US" altLang="ko-KR" dirty="0"/>
          </a:p>
          <a:p>
            <a:pPr lvl="1"/>
            <a:r>
              <a:rPr lang="ko-KR" altLang="en-US" dirty="0"/>
              <a:t>색상변경기능</a:t>
            </a:r>
            <a:endParaRPr lang="en-US" altLang="ko-KR" dirty="0"/>
          </a:p>
          <a:p>
            <a:pPr lvl="1"/>
            <a:r>
              <a:rPr lang="ko-KR" altLang="en-US" dirty="0"/>
              <a:t>점수관리기능</a:t>
            </a:r>
            <a:endParaRPr lang="en-US" altLang="ko-KR" dirty="0"/>
          </a:p>
          <a:p>
            <a:pPr lvl="1"/>
            <a:r>
              <a:rPr lang="ko-KR" altLang="en-US" dirty="0"/>
              <a:t>채팅하기 기능</a:t>
            </a:r>
            <a:endParaRPr lang="en-US" altLang="ko-KR" dirty="0"/>
          </a:p>
          <a:p>
            <a:pPr lvl="1"/>
            <a:r>
              <a:rPr lang="ko-KR" altLang="en-US" dirty="0"/>
              <a:t>포기 기능</a:t>
            </a:r>
            <a:r>
              <a:rPr lang="en-US" altLang="ko-KR" dirty="0"/>
              <a:t>(skip)</a:t>
            </a:r>
          </a:p>
          <a:p>
            <a:pPr lvl="1"/>
            <a:r>
              <a:rPr lang="ko-KR" altLang="en-US" dirty="0"/>
              <a:t>힌트 기능</a:t>
            </a:r>
            <a:r>
              <a:rPr lang="en-US" altLang="ko-KR" dirty="0"/>
              <a:t>(hint)</a:t>
            </a:r>
          </a:p>
          <a:p>
            <a:pPr lvl="1"/>
            <a:r>
              <a:rPr lang="ko-KR" altLang="en-US" dirty="0"/>
              <a:t>시간제한기능</a:t>
            </a: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캐치마인드</a:t>
            </a:r>
          </a:p>
        </p:txBody>
      </p:sp>
    </p:spTree>
    <p:extLst>
      <p:ext uri="{BB962C8B-B14F-4D97-AF65-F5344CB8AC3E}">
        <p14:creationId xmlns:p14="http://schemas.microsoft.com/office/powerpoint/2010/main" val="1038630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내용 개체 틀 28"/>
          <p:cNvSpPr>
            <a:spLocks noGrp="1"/>
          </p:cNvSpPr>
          <p:nvPr>
            <p:ph idx="1"/>
          </p:nvPr>
        </p:nvSpPr>
        <p:spPr>
          <a:xfrm>
            <a:off x="631296" y="942343"/>
            <a:ext cx="10972800" cy="5355595"/>
          </a:xfrm>
        </p:spPr>
        <p:txBody>
          <a:bodyPr/>
          <a:lstStyle/>
          <a:p>
            <a:r>
              <a:rPr lang="en-US" altLang="ko-KR" dirty="0"/>
              <a:t>Client/Serve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시스템 구성도</a:t>
            </a:r>
          </a:p>
        </p:txBody>
      </p:sp>
      <p:sp>
        <p:nvSpPr>
          <p:cNvPr id="3" name="타원 2"/>
          <p:cNvSpPr/>
          <p:nvPr/>
        </p:nvSpPr>
        <p:spPr>
          <a:xfrm>
            <a:off x="4725412" y="2609420"/>
            <a:ext cx="2430270" cy="1339132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Server</a:t>
            </a:r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3502203" y="4768897"/>
            <a:ext cx="1470906" cy="495055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Client1</a:t>
            </a:r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372B81EE-B9D3-41EC-9EB2-6BCAD23FFF1F}"/>
              </a:ext>
            </a:extLst>
          </p:cNvPr>
          <p:cNvSpPr/>
          <p:nvPr/>
        </p:nvSpPr>
        <p:spPr>
          <a:xfrm>
            <a:off x="6420229" y="4881869"/>
            <a:ext cx="1470905" cy="495055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Client2</a:t>
            </a:r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0914A1B-2802-4EF3-8182-073773261377}"/>
              </a:ext>
            </a:extLst>
          </p:cNvPr>
          <p:cNvSpPr txBox="1"/>
          <p:nvPr/>
        </p:nvSpPr>
        <p:spPr>
          <a:xfrm>
            <a:off x="8751293" y="1122745"/>
            <a:ext cx="2106756" cy="255454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altLang="ko-KR" sz="1600" dirty="0">
              <a:latin typeface="+mn-ea"/>
              <a:ea typeface="+mn-ea"/>
            </a:endParaRPr>
          </a:p>
          <a:p>
            <a:endParaRPr lang="en-US" altLang="ko-KR" sz="1600" dirty="0">
              <a:latin typeface="+mn-ea"/>
            </a:endParaRPr>
          </a:p>
          <a:p>
            <a:endParaRPr lang="en-US" altLang="ko-KR" sz="1600" dirty="0">
              <a:latin typeface="+mn-ea"/>
              <a:ea typeface="+mn-ea"/>
            </a:endParaRPr>
          </a:p>
          <a:p>
            <a:endParaRPr lang="en-US" altLang="ko-KR" sz="1600" dirty="0">
              <a:latin typeface="+mn-ea"/>
            </a:endParaRPr>
          </a:p>
          <a:p>
            <a:endParaRPr lang="en-US" altLang="ko-KR" sz="1600" dirty="0">
              <a:latin typeface="+mn-ea"/>
              <a:ea typeface="+mn-ea"/>
            </a:endParaRPr>
          </a:p>
          <a:p>
            <a:endParaRPr lang="en-US" altLang="ko-KR" sz="1600" dirty="0">
              <a:latin typeface="+mn-ea"/>
            </a:endParaRPr>
          </a:p>
          <a:p>
            <a:endParaRPr lang="en-US" altLang="ko-KR" sz="1600" dirty="0">
              <a:latin typeface="+mn-ea"/>
              <a:ea typeface="+mn-ea"/>
            </a:endParaRP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>
                <a:latin typeface="+mn-ea"/>
                <a:ea typeface="+mn-ea"/>
              </a:rPr>
              <a:t>Client1</a:t>
            </a:r>
            <a:r>
              <a:rPr lang="ko-KR" altLang="en-US" sz="1600" dirty="0">
                <a:latin typeface="+mn-ea"/>
              </a:rPr>
              <a:t>의 그림</a:t>
            </a:r>
            <a:endParaRPr lang="en-US" altLang="ko-KR" sz="1600" dirty="0">
              <a:latin typeface="+mn-ea"/>
              <a:ea typeface="+mn-ea"/>
            </a:endParaRPr>
          </a:p>
          <a:p>
            <a:endParaRPr lang="ko-KR" altLang="en-US" sz="1600" dirty="0">
              <a:latin typeface="+mn-ea"/>
              <a:ea typeface="+mn-ea"/>
            </a:endParaRPr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F1630BCB-B2EB-4D9B-BCFF-1FB2C83C78B8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4237656" y="3616351"/>
            <a:ext cx="615877" cy="115254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4179A850-D519-4A51-831D-8B0A1776B355}"/>
              </a:ext>
            </a:extLst>
          </p:cNvPr>
          <p:cNvCxnSpPr>
            <a:cxnSpLocks/>
          </p:cNvCxnSpPr>
          <p:nvPr/>
        </p:nvCxnSpPr>
        <p:spPr>
          <a:xfrm flipH="1" flipV="1">
            <a:off x="6681065" y="3875607"/>
            <a:ext cx="275863" cy="100626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AC8C23FD-D30D-40BC-903F-5A928F79ECEB}"/>
              </a:ext>
            </a:extLst>
          </p:cNvPr>
          <p:cNvCxnSpPr>
            <a:cxnSpLocks/>
          </p:cNvCxnSpPr>
          <p:nvPr/>
        </p:nvCxnSpPr>
        <p:spPr>
          <a:xfrm flipV="1">
            <a:off x="6895091" y="1966696"/>
            <a:ext cx="1826278" cy="84554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08283BBB-53F9-4E32-9FEC-4491FDBBEC63}"/>
              </a:ext>
            </a:extLst>
          </p:cNvPr>
          <p:cNvSpPr txBox="1"/>
          <p:nvPr/>
        </p:nvSpPr>
        <p:spPr>
          <a:xfrm>
            <a:off x="8228686" y="573011"/>
            <a:ext cx="2862869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>
                <a:latin typeface="+mn-ea"/>
                <a:ea typeface="+mn-ea"/>
              </a:rPr>
              <a:t>클라이언트가 그리는 그림</a:t>
            </a:r>
            <a:endParaRPr lang="ko-KR" altLang="en-US" dirty="0">
              <a:latin typeface="+mn-ea"/>
              <a:ea typeface="+mn-ea"/>
            </a:endParaRPr>
          </a:p>
        </p:txBody>
      </p: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FE19BEEC-FE8A-4D6A-A806-9788F7716143}"/>
              </a:ext>
            </a:extLst>
          </p:cNvPr>
          <p:cNvCxnSpPr>
            <a:cxnSpLocks/>
          </p:cNvCxnSpPr>
          <p:nvPr/>
        </p:nvCxnSpPr>
        <p:spPr>
          <a:xfrm flipH="1">
            <a:off x="4464088" y="3705993"/>
            <a:ext cx="554995" cy="1062904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5663D03D-D31C-431E-A220-DA72714758D6}"/>
              </a:ext>
            </a:extLst>
          </p:cNvPr>
          <p:cNvCxnSpPr>
            <a:cxnSpLocks/>
            <a:stCxn id="3" idx="5"/>
            <a:endCxn id="38" idx="0"/>
          </p:cNvCxnSpPr>
          <p:nvPr/>
        </p:nvCxnSpPr>
        <p:spPr>
          <a:xfrm>
            <a:off x="6799777" y="3752441"/>
            <a:ext cx="355905" cy="1129428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0CB40C83-72B0-41EC-81D3-D757214FC9FD}"/>
              </a:ext>
            </a:extLst>
          </p:cNvPr>
          <p:cNvCxnSpPr>
            <a:cxnSpLocks/>
          </p:cNvCxnSpPr>
          <p:nvPr/>
        </p:nvCxnSpPr>
        <p:spPr>
          <a:xfrm flipH="1">
            <a:off x="6956928" y="2168860"/>
            <a:ext cx="1787716" cy="807110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그림 111">
            <a:extLst>
              <a:ext uri="{FF2B5EF4-FFF2-40B4-BE49-F238E27FC236}">
                <a16:creationId xmlns:a16="http://schemas.microsoft.com/office/drawing/2014/main" id="{99A291D8-F537-42A9-A297-604129439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137" y="1293739"/>
            <a:ext cx="1243308" cy="172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99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화살표 연결선 17"/>
          <p:cNvCxnSpPr>
            <a:cxnSpLocks/>
          </p:cNvCxnSpPr>
          <p:nvPr/>
        </p:nvCxnSpPr>
        <p:spPr>
          <a:xfrm flipV="1">
            <a:off x="3813442" y="1941801"/>
            <a:ext cx="1906091" cy="58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385568" y="107016"/>
            <a:ext cx="90601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Client1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40905" y="90544"/>
            <a:ext cx="84080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Server</a:t>
            </a:r>
            <a:endParaRPr lang="ko-KR" altLang="en-US" dirty="0">
              <a:latin typeface="+mj-ea"/>
              <a:ea typeface="+mj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846143" y="513063"/>
            <a:ext cx="0" cy="58506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>
            <a:cxnSpLocks/>
          </p:cNvCxnSpPr>
          <p:nvPr/>
        </p:nvCxnSpPr>
        <p:spPr>
          <a:xfrm>
            <a:off x="5652738" y="449819"/>
            <a:ext cx="0" cy="5877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080193" y="91466"/>
            <a:ext cx="90601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Client2</a:t>
            </a:r>
          </a:p>
        </p:txBody>
      </p:sp>
      <p:cxnSp>
        <p:nvCxnSpPr>
          <p:cNvPr id="9" name="직선 화살표 연결선 8"/>
          <p:cNvCxnSpPr>
            <a:cxnSpLocks/>
          </p:cNvCxnSpPr>
          <p:nvPr/>
        </p:nvCxnSpPr>
        <p:spPr>
          <a:xfrm flipV="1">
            <a:off x="3861591" y="1066335"/>
            <a:ext cx="1864524" cy="20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23881" y="651979"/>
            <a:ext cx="938077" cy="30777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1400" dirty="0">
                <a:latin typeface="+mn-ea"/>
                <a:ea typeface="+mn-ea"/>
              </a:rPr>
              <a:t>connect()</a:t>
            </a:r>
            <a:endParaRPr lang="ko-KR" altLang="en-US" sz="1400" dirty="0">
              <a:latin typeface="+mn-ea"/>
              <a:ea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85610" y="618243"/>
            <a:ext cx="12346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+mn-ea"/>
                <a:ea typeface="+mn-ea"/>
              </a:rPr>
              <a:t>Client</a:t>
            </a:r>
            <a:r>
              <a:rPr lang="ko-KR" altLang="en-US" sz="1400" dirty="0">
                <a:latin typeface="+mn-ea"/>
                <a:ea typeface="+mn-ea"/>
              </a:rPr>
              <a:t> </a:t>
            </a:r>
            <a:r>
              <a:rPr lang="en-US" altLang="ko-KR" sz="1400" dirty="0">
                <a:latin typeface="+mn-ea"/>
                <a:ea typeface="+mn-ea"/>
              </a:rPr>
              <a:t>1</a:t>
            </a:r>
            <a:r>
              <a:rPr lang="ko-KR" altLang="en-US" sz="1400" dirty="0">
                <a:latin typeface="+mn-ea"/>
                <a:ea typeface="+mn-ea"/>
              </a:rPr>
              <a:t> 입장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062D41ED-EFAB-4377-AD20-43EA29208F8B}"/>
              </a:ext>
            </a:extLst>
          </p:cNvPr>
          <p:cNvCxnSpPr>
            <a:cxnSpLocks/>
          </p:cNvCxnSpPr>
          <p:nvPr/>
        </p:nvCxnSpPr>
        <p:spPr>
          <a:xfrm flipH="1">
            <a:off x="3843831" y="1575430"/>
            <a:ext cx="1797737" cy="1030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72FBF5FA-456D-4695-A1CC-073299F78B64}"/>
              </a:ext>
            </a:extLst>
          </p:cNvPr>
          <p:cNvCxnSpPr>
            <a:cxnSpLocks/>
          </p:cNvCxnSpPr>
          <p:nvPr/>
        </p:nvCxnSpPr>
        <p:spPr>
          <a:xfrm flipH="1" flipV="1">
            <a:off x="5674831" y="2711282"/>
            <a:ext cx="1883843" cy="659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81E47D8-2CF6-4081-B134-22C500ABFE77}"/>
              </a:ext>
            </a:extLst>
          </p:cNvPr>
          <p:cNvSpPr txBox="1"/>
          <p:nvPr/>
        </p:nvSpPr>
        <p:spPr>
          <a:xfrm>
            <a:off x="6069386" y="2487643"/>
            <a:ext cx="984102" cy="2308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  <a:ea typeface="+mn-ea"/>
              </a:rPr>
              <a:t>단어 입력</a:t>
            </a:r>
            <a:r>
              <a:rPr lang="en-US" altLang="ko-KR" sz="900" dirty="0">
                <a:latin typeface="+mn-ea"/>
                <a:ea typeface="+mn-ea"/>
              </a:rPr>
              <a:t>: </a:t>
            </a:r>
            <a:r>
              <a:rPr lang="ko-KR" altLang="en-US" sz="900" dirty="0">
                <a:latin typeface="+mn-ea"/>
                <a:ea typeface="+mn-ea"/>
              </a:rPr>
              <a:t>철새</a:t>
            </a:r>
          </a:p>
        </p:txBody>
      </p:sp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0A03D868-00E1-467B-A740-668356F1F8EA}"/>
              </a:ext>
            </a:extLst>
          </p:cNvPr>
          <p:cNvCxnSpPr>
            <a:cxnSpLocks/>
          </p:cNvCxnSpPr>
          <p:nvPr/>
        </p:nvCxnSpPr>
        <p:spPr>
          <a:xfrm>
            <a:off x="7569595" y="440552"/>
            <a:ext cx="42249" cy="5877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5921875" y="684418"/>
            <a:ext cx="938077" cy="30777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+mn-ea"/>
                <a:ea typeface="+mn-ea"/>
              </a:rPr>
              <a:t>connect()</a:t>
            </a:r>
            <a:endParaRPr lang="ko-KR" altLang="en-US" sz="1400" dirty="0">
              <a:latin typeface="+mn-ea"/>
              <a:ea typeface="+mn-ea"/>
            </a:endParaRPr>
          </a:p>
        </p:txBody>
      </p:sp>
      <p:cxnSp>
        <p:nvCxnSpPr>
          <p:cNvPr id="114" name="직선 화살표 연결선 113">
            <a:extLst>
              <a:ext uri="{FF2B5EF4-FFF2-40B4-BE49-F238E27FC236}">
                <a16:creationId xmlns:a16="http://schemas.microsoft.com/office/drawing/2014/main" id="{AF9E0C84-4D22-401D-8B18-C6157191B3CC}"/>
              </a:ext>
            </a:extLst>
          </p:cNvPr>
          <p:cNvCxnSpPr>
            <a:cxnSpLocks/>
          </p:cNvCxnSpPr>
          <p:nvPr/>
        </p:nvCxnSpPr>
        <p:spPr>
          <a:xfrm flipH="1">
            <a:off x="5647667" y="1067154"/>
            <a:ext cx="1950535" cy="1964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0A25C45-E1DF-4CF9-A8B7-849FFE4CFE90}"/>
              </a:ext>
            </a:extLst>
          </p:cNvPr>
          <p:cNvSpPr txBox="1"/>
          <p:nvPr/>
        </p:nvSpPr>
        <p:spPr>
          <a:xfrm>
            <a:off x="6677253" y="1223646"/>
            <a:ext cx="10054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+mn-ea"/>
                <a:ea typeface="+mn-ea"/>
              </a:rPr>
              <a:t>Client</a:t>
            </a:r>
            <a:r>
              <a:rPr lang="ko-KR" altLang="en-US" sz="1000" dirty="0">
                <a:latin typeface="+mn-ea"/>
                <a:ea typeface="+mn-ea"/>
              </a:rPr>
              <a:t> </a:t>
            </a:r>
            <a:r>
              <a:rPr lang="en-US" altLang="ko-KR" sz="1000" dirty="0">
                <a:latin typeface="+mn-ea"/>
                <a:ea typeface="+mn-ea"/>
              </a:rPr>
              <a:t>2</a:t>
            </a:r>
            <a:r>
              <a:rPr lang="ko-KR" altLang="en-US" sz="1000" dirty="0">
                <a:latin typeface="+mn-ea"/>
                <a:ea typeface="+mn-ea"/>
              </a:rPr>
              <a:t> 입장</a:t>
            </a:r>
          </a:p>
        </p:txBody>
      </p:sp>
      <p:cxnSp>
        <p:nvCxnSpPr>
          <p:cNvPr id="155" name="직선 화살표 연결선 154">
            <a:extLst>
              <a:ext uri="{FF2B5EF4-FFF2-40B4-BE49-F238E27FC236}">
                <a16:creationId xmlns:a16="http://schemas.microsoft.com/office/drawing/2014/main" id="{D026DFB0-B70E-4D19-84D0-D7EC98BE32BF}"/>
              </a:ext>
            </a:extLst>
          </p:cNvPr>
          <p:cNvCxnSpPr>
            <a:cxnSpLocks/>
          </p:cNvCxnSpPr>
          <p:nvPr/>
        </p:nvCxnSpPr>
        <p:spPr>
          <a:xfrm>
            <a:off x="5663909" y="2131898"/>
            <a:ext cx="1914871" cy="1149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10BC645-A65B-484A-8C20-3606E364BE59}"/>
              </a:ext>
            </a:extLst>
          </p:cNvPr>
          <p:cNvSpPr txBox="1"/>
          <p:nvPr/>
        </p:nvSpPr>
        <p:spPr>
          <a:xfrm>
            <a:off x="6200513" y="1807525"/>
            <a:ext cx="929866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</a:rPr>
              <a:t>그림이 그려진 이미지 보내기</a:t>
            </a:r>
            <a:endParaRPr lang="ko-KR" altLang="en-US" sz="900" dirty="0">
              <a:latin typeface="+mn-ea"/>
              <a:ea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38E10F-4BE5-4C83-B65C-F030892DB577}"/>
              </a:ext>
            </a:extLst>
          </p:cNvPr>
          <p:cNvSpPr txBox="1"/>
          <p:nvPr/>
        </p:nvSpPr>
        <p:spPr>
          <a:xfrm>
            <a:off x="4302372" y="1289563"/>
            <a:ext cx="982961" cy="2308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900" dirty="0">
                <a:latin typeface="+mn-ea"/>
                <a:ea typeface="+mn-ea"/>
              </a:rPr>
              <a:t>단어 제시</a:t>
            </a:r>
            <a:r>
              <a:rPr lang="en-US" altLang="ko-KR" sz="900" dirty="0">
                <a:latin typeface="+mn-ea"/>
                <a:ea typeface="+mn-ea"/>
              </a:rPr>
              <a:t>: </a:t>
            </a:r>
            <a:r>
              <a:rPr lang="ko-KR" altLang="en-US" sz="900" dirty="0">
                <a:latin typeface="+mn-ea"/>
                <a:ea typeface="+mn-ea"/>
              </a:rPr>
              <a:t>철학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0677A564-F43D-4751-8CA4-EAEEA7D0EC5A}"/>
              </a:ext>
            </a:extLst>
          </p:cNvPr>
          <p:cNvSpPr txBox="1"/>
          <p:nvPr/>
        </p:nvSpPr>
        <p:spPr>
          <a:xfrm>
            <a:off x="4282211" y="1998234"/>
            <a:ext cx="910827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800" dirty="0">
                <a:latin typeface="+mn-ea"/>
              </a:rPr>
              <a:t>그림을 그린 후 </a:t>
            </a:r>
            <a:endParaRPr lang="en-US" altLang="ko-KR" sz="800" dirty="0">
              <a:latin typeface="+mn-ea"/>
            </a:endParaRPr>
          </a:p>
          <a:p>
            <a:r>
              <a:rPr lang="ko-KR" altLang="en-US" sz="800" dirty="0">
                <a:latin typeface="+mn-ea"/>
                <a:ea typeface="+mn-ea"/>
              </a:rPr>
              <a:t>이미지 보내기</a:t>
            </a:r>
          </a:p>
        </p:txBody>
      </p:sp>
      <p:cxnSp>
        <p:nvCxnSpPr>
          <p:cNvPr id="248" name="직선 화살표 연결선 247">
            <a:extLst>
              <a:ext uri="{FF2B5EF4-FFF2-40B4-BE49-F238E27FC236}">
                <a16:creationId xmlns:a16="http://schemas.microsoft.com/office/drawing/2014/main" id="{4B89070F-3249-4EF4-8EBA-26CA4D6F7638}"/>
              </a:ext>
            </a:extLst>
          </p:cNvPr>
          <p:cNvCxnSpPr>
            <a:cxnSpLocks/>
          </p:cNvCxnSpPr>
          <p:nvPr/>
        </p:nvCxnSpPr>
        <p:spPr>
          <a:xfrm>
            <a:off x="5704567" y="4437203"/>
            <a:ext cx="1907277" cy="2761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251D41F8-F4EB-4069-A93E-6A769235FC71}"/>
              </a:ext>
            </a:extLst>
          </p:cNvPr>
          <p:cNvCxnSpPr>
            <a:cxnSpLocks/>
          </p:cNvCxnSpPr>
          <p:nvPr/>
        </p:nvCxnSpPr>
        <p:spPr>
          <a:xfrm>
            <a:off x="5651751" y="3534417"/>
            <a:ext cx="1964080" cy="715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4F6C7C2-0608-47D6-82B2-D3DE3A5245D7}"/>
              </a:ext>
            </a:extLst>
          </p:cNvPr>
          <p:cNvSpPr txBox="1"/>
          <p:nvPr/>
        </p:nvSpPr>
        <p:spPr>
          <a:xfrm>
            <a:off x="6007561" y="3454605"/>
            <a:ext cx="1275289" cy="2308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</a:rPr>
              <a:t>힌트 초성 </a:t>
            </a:r>
            <a:r>
              <a:rPr lang="ko-KR" altLang="en-US" sz="900">
                <a:latin typeface="+mn-ea"/>
              </a:rPr>
              <a:t>전달</a:t>
            </a:r>
            <a:r>
              <a:rPr lang="en-US" altLang="ko-KR" sz="900" dirty="0">
                <a:latin typeface="+mn-ea"/>
              </a:rPr>
              <a:t>: </a:t>
            </a:r>
            <a:r>
              <a:rPr lang="ko-KR" altLang="en-US" sz="900" dirty="0" err="1">
                <a:latin typeface="+mn-ea"/>
              </a:rPr>
              <a:t>ㅊㅎ</a:t>
            </a:r>
            <a:endParaRPr lang="en-US" altLang="ko-KR" sz="900" dirty="0">
              <a:latin typeface="+mn-ea"/>
            </a:endParaRP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876F43A-860B-40D5-9897-6381CCBADD4D}"/>
              </a:ext>
            </a:extLst>
          </p:cNvPr>
          <p:cNvCxnSpPr>
            <a:cxnSpLocks/>
          </p:cNvCxnSpPr>
          <p:nvPr/>
        </p:nvCxnSpPr>
        <p:spPr>
          <a:xfrm flipH="1" flipV="1">
            <a:off x="5650180" y="5010453"/>
            <a:ext cx="1924991" cy="330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9747892D-0507-4024-9315-FA5A49767674}"/>
              </a:ext>
            </a:extLst>
          </p:cNvPr>
          <p:cNvCxnSpPr>
            <a:cxnSpLocks/>
          </p:cNvCxnSpPr>
          <p:nvPr/>
        </p:nvCxnSpPr>
        <p:spPr>
          <a:xfrm flipH="1" flipV="1">
            <a:off x="5657810" y="3124898"/>
            <a:ext cx="1883843" cy="659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439385C2-56D8-4E53-A196-25AD4A35D34B}"/>
              </a:ext>
            </a:extLst>
          </p:cNvPr>
          <p:cNvSpPr txBox="1"/>
          <p:nvPr/>
        </p:nvSpPr>
        <p:spPr>
          <a:xfrm>
            <a:off x="6185202" y="2926141"/>
            <a:ext cx="984102" cy="2308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</a:rPr>
              <a:t>힌트 요청</a:t>
            </a:r>
            <a:endParaRPr lang="ko-KR" altLang="en-US" sz="900" dirty="0">
              <a:latin typeface="+mn-ea"/>
              <a:ea typeface="+mn-ea"/>
            </a:endParaRP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2B685D33-D9B0-4C49-A0B0-0975C7C1E956}"/>
              </a:ext>
            </a:extLst>
          </p:cNvPr>
          <p:cNvCxnSpPr>
            <a:cxnSpLocks/>
          </p:cNvCxnSpPr>
          <p:nvPr/>
        </p:nvCxnSpPr>
        <p:spPr>
          <a:xfrm flipH="1" flipV="1">
            <a:off x="5686906" y="3943671"/>
            <a:ext cx="1942598" cy="931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E6B631A-5777-442A-A511-25436493D3DA}"/>
              </a:ext>
            </a:extLst>
          </p:cNvPr>
          <p:cNvSpPr txBox="1"/>
          <p:nvPr/>
        </p:nvSpPr>
        <p:spPr>
          <a:xfrm>
            <a:off x="6399207" y="3983564"/>
            <a:ext cx="423918" cy="2308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  <a:ea typeface="+mn-ea"/>
              </a:rPr>
              <a:t>포기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C62A16F-E988-452A-AE56-085F4B43387B}"/>
              </a:ext>
            </a:extLst>
          </p:cNvPr>
          <p:cNvSpPr txBox="1"/>
          <p:nvPr/>
        </p:nvSpPr>
        <p:spPr>
          <a:xfrm>
            <a:off x="6071373" y="4339814"/>
            <a:ext cx="1188146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900">
                <a:latin typeface="+mn-ea"/>
                <a:ea typeface="+mn-ea"/>
              </a:rPr>
              <a:t>다음 턴으로 </a:t>
            </a:r>
            <a:r>
              <a:rPr lang="ko-KR" altLang="en-US" sz="900" dirty="0" err="1">
                <a:latin typeface="+mn-ea"/>
                <a:ea typeface="+mn-ea"/>
              </a:rPr>
              <a:t>넘어감</a:t>
            </a:r>
            <a:endParaRPr lang="en-US" altLang="ko-KR" sz="900" dirty="0">
              <a:latin typeface="+mn-ea"/>
              <a:ea typeface="+mn-ea"/>
            </a:endParaRPr>
          </a:p>
          <a:p>
            <a:r>
              <a:rPr lang="ko-KR" altLang="en-US" sz="900" dirty="0">
                <a:latin typeface="+mn-ea"/>
                <a:ea typeface="+mn-ea"/>
              </a:rPr>
              <a:t>단어 제시</a:t>
            </a:r>
            <a:r>
              <a:rPr lang="en-US" altLang="ko-KR" sz="900" dirty="0">
                <a:latin typeface="+mn-ea"/>
                <a:ea typeface="+mn-ea"/>
              </a:rPr>
              <a:t>: </a:t>
            </a:r>
            <a:r>
              <a:rPr lang="ko-KR" altLang="en-US" sz="900" dirty="0">
                <a:latin typeface="+mn-ea"/>
              </a:rPr>
              <a:t>종강</a:t>
            </a:r>
            <a:endParaRPr lang="ko-KR" altLang="en-US" sz="900" dirty="0">
              <a:latin typeface="+mn-ea"/>
              <a:ea typeface="+mn-ea"/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AED5C3C9-C562-4E97-8FAC-39B853382066}"/>
              </a:ext>
            </a:extLst>
          </p:cNvPr>
          <p:cNvCxnSpPr>
            <a:cxnSpLocks/>
          </p:cNvCxnSpPr>
          <p:nvPr/>
        </p:nvCxnSpPr>
        <p:spPr>
          <a:xfrm>
            <a:off x="3796396" y="5545080"/>
            <a:ext cx="1848006" cy="104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B5BE8B12-E74F-4A1E-92AA-22EA1F1438CA}"/>
              </a:ext>
            </a:extLst>
          </p:cNvPr>
          <p:cNvSpPr txBox="1"/>
          <p:nvPr/>
        </p:nvSpPr>
        <p:spPr>
          <a:xfrm>
            <a:off x="6169366" y="4857713"/>
            <a:ext cx="910827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800" dirty="0">
                <a:latin typeface="+mn-ea"/>
              </a:rPr>
              <a:t>그림을 그린 후 </a:t>
            </a:r>
            <a:endParaRPr lang="en-US" altLang="ko-KR" sz="800" dirty="0">
              <a:latin typeface="+mn-ea"/>
            </a:endParaRPr>
          </a:p>
          <a:p>
            <a:r>
              <a:rPr lang="ko-KR" altLang="en-US" sz="800" dirty="0">
                <a:latin typeface="+mn-ea"/>
                <a:ea typeface="+mn-ea"/>
              </a:rPr>
              <a:t>이미지 보내기</a:t>
            </a: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6F393437-F1D5-4967-BA40-5874C8605C6F}"/>
              </a:ext>
            </a:extLst>
          </p:cNvPr>
          <p:cNvCxnSpPr>
            <a:cxnSpLocks/>
          </p:cNvCxnSpPr>
          <p:nvPr/>
        </p:nvCxnSpPr>
        <p:spPr>
          <a:xfrm flipH="1">
            <a:off x="3867618" y="6000917"/>
            <a:ext cx="1797737" cy="1030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100058C3-043A-4608-842E-0EA5C5808CFC}"/>
              </a:ext>
            </a:extLst>
          </p:cNvPr>
          <p:cNvSpPr txBox="1"/>
          <p:nvPr/>
        </p:nvSpPr>
        <p:spPr>
          <a:xfrm>
            <a:off x="4347845" y="5919332"/>
            <a:ext cx="1069458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</a:rPr>
              <a:t>정답 판단</a:t>
            </a:r>
            <a:r>
              <a:rPr lang="en-US" altLang="ko-KR" sz="900" dirty="0">
                <a:latin typeface="+mn-ea"/>
              </a:rPr>
              <a:t>: </a:t>
            </a:r>
            <a:r>
              <a:rPr lang="ko-KR" altLang="en-US" sz="900" dirty="0">
                <a:latin typeface="+mn-ea"/>
              </a:rPr>
              <a:t>정답</a:t>
            </a:r>
            <a:r>
              <a:rPr lang="en-US" altLang="ko-KR" sz="900" dirty="0">
                <a:latin typeface="+mn-ea"/>
              </a:rPr>
              <a:t>!!!</a:t>
            </a:r>
          </a:p>
          <a:p>
            <a:r>
              <a:rPr lang="en-US" altLang="ko-KR" sz="900" dirty="0">
                <a:latin typeface="+mn-ea"/>
                <a:ea typeface="+mn-ea"/>
              </a:rPr>
              <a:t>Round Win!!</a:t>
            </a:r>
            <a:endParaRPr lang="ko-KR" altLang="en-US" sz="900" dirty="0">
              <a:latin typeface="+mn-ea"/>
              <a:ea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3AE1BE6-BF2C-443C-A95D-E98F9B9AF516}"/>
              </a:ext>
            </a:extLst>
          </p:cNvPr>
          <p:cNvSpPr txBox="1"/>
          <p:nvPr/>
        </p:nvSpPr>
        <p:spPr>
          <a:xfrm>
            <a:off x="4323244" y="5330570"/>
            <a:ext cx="984102" cy="2308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  <a:ea typeface="+mn-ea"/>
              </a:rPr>
              <a:t>단어 입력</a:t>
            </a:r>
            <a:r>
              <a:rPr lang="en-US" altLang="ko-KR" sz="900" dirty="0">
                <a:latin typeface="+mn-ea"/>
                <a:ea typeface="+mn-ea"/>
              </a:rPr>
              <a:t>: </a:t>
            </a:r>
            <a:r>
              <a:rPr lang="ko-KR" altLang="en-US" sz="900" dirty="0">
                <a:latin typeface="+mn-ea"/>
              </a:rPr>
              <a:t>종강</a:t>
            </a:r>
            <a:endParaRPr lang="ko-KR" altLang="en-US" sz="900" dirty="0">
              <a:latin typeface="+mn-ea"/>
              <a:ea typeface="+mn-ea"/>
            </a:endParaRPr>
          </a:p>
        </p:txBody>
      </p: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034A211A-5AC7-472F-8390-34E830227C8D}"/>
              </a:ext>
            </a:extLst>
          </p:cNvPr>
          <p:cNvCxnSpPr>
            <a:cxnSpLocks/>
          </p:cNvCxnSpPr>
          <p:nvPr/>
        </p:nvCxnSpPr>
        <p:spPr>
          <a:xfrm flipH="1" flipV="1">
            <a:off x="3865582" y="5128073"/>
            <a:ext cx="1821324" cy="590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6DF0AA2-7F4C-4AC9-9DA4-B9A0C7D59C4D}"/>
              </a:ext>
            </a:extLst>
          </p:cNvPr>
          <p:cNvSpPr txBox="1"/>
          <p:nvPr/>
        </p:nvSpPr>
        <p:spPr>
          <a:xfrm>
            <a:off x="4272691" y="4746682"/>
            <a:ext cx="929866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</a:rPr>
              <a:t>그림이 그려진 이미지 보내기</a:t>
            </a:r>
            <a:endParaRPr lang="ko-KR" altLang="en-US" sz="9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75882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예상 프로토콜들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)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/>
              <a:t>텀프로젝트 설계서</a:t>
            </a:r>
            <a:r>
              <a:rPr lang="en-US" altLang="ko-KR"/>
              <a:t>(</a:t>
            </a:r>
            <a:r>
              <a:rPr lang="ko-KR" altLang="en-US"/>
              <a:t>계속</a:t>
            </a:r>
            <a:r>
              <a:rPr lang="en-US" altLang="ko-KR"/>
              <a:t>)</a:t>
            </a:r>
            <a:endParaRPr lang="ko-KR" altLang="en-US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374363"/>
              </p:ext>
            </p:extLst>
          </p:nvPr>
        </p:nvGraphicFramePr>
        <p:xfrm>
          <a:off x="1460485" y="1763815"/>
          <a:ext cx="8550950" cy="445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15235">
                  <a:extLst>
                    <a:ext uri="{9D8B030D-6E8A-4147-A177-3AD203B41FA5}">
                      <a16:colId xmlns:a16="http://schemas.microsoft.com/office/drawing/2014/main" val="3239048625"/>
                    </a:ext>
                  </a:extLst>
                </a:gridCol>
                <a:gridCol w="3195355">
                  <a:extLst>
                    <a:ext uri="{9D8B030D-6E8A-4147-A177-3AD203B41FA5}">
                      <a16:colId xmlns:a16="http://schemas.microsoft.com/office/drawing/2014/main" val="1602367489"/>
                    </a:ext>
                  </a:extLst>
                </a:gridCol>
                <a:gridCol w="3240360">
                  <a:extLst>
                    <a:ext uri="{9D8B030D-6E8A-4147-A177-3AD203B41FA5}">
                      <a16:colId xmlns:a16="http://schemas.microsoft.com/office/drawing/2014/main" val="34763322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Protocol</a:t>
                      </a:r>
                      <a:endParaRPr lang="ko-KR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용도</a:t>
                      </a:r>
                      <a:r>
                        <a:rPr lang="en-US" altLang="ko-KR"/>
                        <a:t>/</a:t>
                      </a:r>
                      <a:r>
                        <a:rPr lang="ko-KR" altLang="en-US"/>
                        <a:t>내용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방향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639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Login/</a:t>
                      </a:r>
                      <a:r>
                        <a:rPr lang="ko-KR" altLang="en-US" dirty="0"/>
                        <a:t>방 입장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Client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Server  Client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222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준비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Client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Server  Client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365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제시어</a:t>
                      </a:r>
                      <a:r>
                        <a:rPr lang="ko-KR" altLang="en-US" dirty="0"/>
                        <a:t> 전달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Server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Client(</a:t>
                      </a:r>
                      <a:r>
                        <a:rPr lang="ko-KR" altLang="en-US" dirty="0">
                          <a:sym typeface="Wingdings" panose="05000000000000000000" pitchFamily="2" charset="2"/>
                        </a:rPr>
                        <a:t>출제자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169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채팅 </a:t>
                      </a:r>
                      <a:r>
                        <a:rPr lang="en-US" altLang="ko-KR" dirty="0"/>
                        <a:t>Message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Client </a:t>
                      </a:r>
                      <a:r>
                        <a:rPr lang="en-US" altLang="ko-KR">
                          <a:sym typeface="Wingdings" panose="05000000000000000000" pitchFamily="2" charset="2"/>
                        </a:rPr>
                        <a:t> Server  Client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758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Logout/</a:t>
                      </a:r>
                      <a:r>
                        <a:rPr lang="ko-KR" altLang="en-US" dirty="0"/>
                        <a:t>방 퇴장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Client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Server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606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힌트요청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Client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Server  Client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351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포기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Client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Server  Client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7392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Time out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Client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Server  Client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3334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View Image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Client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Server  Client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558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점수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Client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Server  Client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591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우승자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Server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 Client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262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7965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/>
              <a:t>실행 화면 </a:t>
            </a:r>
            <a:r>
              <a:rPr lang="en-US" altLang="ko-KR"/>
              <a:t>- </a:t>
            </a:r>
            <a:r>
              <a:rPr lang="ko-KR" altLang="en-US"/>
              <a:t>초기화면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BB4DF4-D535-431A-A710-ABA348722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460" y="952475"/>
            <a:ext cx="8612900" cy="573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04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실행 화면 </a:t>
            </a:r>
            <a:r>
              <a:rPr lang="en-US" altLang="ko-KR" dirty="0"/>
              <a:t>– </a:t>
            </a:r>
            <a:r>
              <a:rPr lang="ko-KR" altLang="en-US" dirty="0"/>
              <a:t>로그인 후 게임화면 입장 </a:t>
            </a: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55492DEA-0645-4D31-B5D9-8DBB9450AFBD}"/>
              </a:ext>
            </a:extLst>
          </p:cNvPr>
          <p:cNvSpPr/>
          <p:nvPr/>
        </p:nvSpPr>
        <p:spPr>
          <a:xfrm>
            <a:off x="5593524" y="3568324"/>
            <a:ext cx="855095" cy="495055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11D12C-015A-4D73-9E26-D79F5EB7C1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570" y="1268758"/>
            <a:ext cx="2865479" cy="509418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5226267-37FC-4EA8-A2B9-3927849D42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094" y="1268758"/>
            <a:ext cx="2865479" cy="509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812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2E1199C-3A21-4912-8C30-93745F257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445" y="1710294"/>
            <a:ext cx="5490610" cy="35473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2291C4B-8FA5-45B8-BE59-28572D72F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365" y="1710294"/>
            <a:ext cx="5420556" cy="354733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실행 화면 </a:t>
            </a:r>
            <a:r>
              <a:rPr lang="en-US" altLang="ko-KR" dirty="0"/>
              <a:t>– </a:t>
            </a:r>
            <a:r>
              <a:rPr lang="ko-KR" altLang="en-US" dirty="0"/>
              <a:t>그리는 권한 받았을 때와 그림 </a:t>
            </a:r>
            <a:r>
              <a:rPr lang="en-US" altLang="ko-KR" dirty="0"/>
              <a:t>SEND</a:t>
            </a:r>
            <a:r>
              <a:rPr lang="ko-KR" alt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68186-9C24-49BB-846C-876C5F7642FC}"/>
              </a:ext>
            </a:extLst>
          </p:cNvPr>
          <p:cNvSpPr txBox="1"/>
          <p:nvPr/>
        </p:nvSpPr>
        <p:spPr>
          <a:xfrm>
            <a:off x="8211235" y="1988840"/>
            <a:ext cx="18473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ko-KR" altLang="en-US" sz="1400" dirty="0">
              <a:latin typeface="+mn-ea"/>
              <a:ea typeface="+mn-ea"/>
            </a:endParaRPr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C60ED4B6-9EAA-45F4-9573-25947D8C4028}"/>
              </a:ext>
            </a:extLst>
          </p:cNvPr>
          <p:cNvSpPr/>
          <p:nvPr/>
        </p:nvSpPr>
        <p:spPr>
          <a:xfrm rot="16200000">
            <a:off x="5986306" y="3056530"/>
            <a:ext cx="325754" cy="551921"/>
          </a:xfrm>
          <a:prstGeom prst="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215B10-2D41-4C8B-9720-75D02153D28C}"/>
              </a:ext>
            </a:extLst>
          </p:cNvPr>
          <p:cNvSpPr txBox="1"/>
          <p:nvPr/>
        </p:nvSpPr>
        <p:spPr>
          <a:xfrm>
            <a:off x="985626" y="5319659"/>
            <a:ext cx="4345289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그림 그리는 권한을 받은 </a:t>
            </a:r>
            <a:r>
              <a:rPr lang="en-US" altLang="ko-KR" sz="1400" dirty="0">
                <a:latin typeface="+mn-ea"/>
                <a:ea typeface="+mn-ea"/>
              </a:rPr>
              <a:t>player</a:t>
            </a:r>
            <a:r>
              <a:rPr lang="ko-KR" altLang="en-US" sz="1400" dirty="0">
                <a:latin typeface="+mn-ea"/>
                <a:ea typeface="+mn-ea"/>
              </a:rPr>
              <a:t>에게만 </a:t>
            </a:r>
            <a:r>
              <a:rPr lang="en-US" altLang="ko-KR" sz="1400" dirty="0">
                <a:latin typeface="+mn-ea"/>
                <a:ea typeface="+mn-ea"/>
              </a:rPr>
              <a:t>send</a:t>
            </a:r>
            <a:r>
              <a:rPr lang="ko-KR" altLang="en-US" sz="1400" dirty="0">
                <a:latin typeface="+mn-ea"/>
                <a:ea typeface="+mn-ea"/>
              </a:rPr>
              <a:t>버튼과 </a:t>
            </a:r>
            <a:r>
              <a:rPr lang="ko-KR" altLang="en-US" sz="1400" dirty="0" err="1">
                <a:latin typeface="+mn-ea"/>
                <a:ea typeface="+mn-ea"/>
              </a:rPr>
              <a:t>제시어를</a:t>
            </a:r>
            <a:r>
              <a:rPr lang="ko-KR" altLang="en-US" sz="1400" dirty="0">
                <a:latin typeface="+mn-ea"/>
                <a:ea typeface="+mn-ea"/>
              </a:rPr>
              <a:t> 나타내게 만들어주었습니다</a:t>
            </a:r>
            <a:r>
              <a:rPr lang="en-US" altLang="ko-KR" sz="1400" dirty="0">
                <a:latin typeface="+mn-ea"/>
                <a:ea typeface="+mn-ea"/>
              </a:rPr>
              <a:t>.</a:t>
            </a:r>
            <a:endParaRPr lang="ko-KR" altLang="en-US" sz="1400" dirty="0">
              <a:latin typeface="+mn-ea"/>
              <a:ea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787432-D8F9-4FD5-9383-ACB5B92115BB}"/>
              </a:ext>
            </a:extLst>
          </p:cNvPr>
          <p:cNvSpPr txBox="1"/>
          <p:nvPr/>
        </p:nvSpPr>
        <p:spPr>
          <a:xfrm>
            <a:off x="7176120" y="5454225"/>
            <a:ext cx="3105345" cy="3886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sz="1400" dirty="0">
              <a:latin typeface="+mn-ea"/>
              <a:ea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76FFC9-07D0-4296-A288-4272792DBE0B}"/>
              </a:ext>
            </a:extLst>
          </p:cNvPr>
          <p:cNvSpPr txBox="1"/>
          <p:nvPr/>
        </p:nvSpPr>
        <p:spPr>
          <a:xfrm>
            <a:off x="7356140" y="5258340"/>
            <a:ext cx="4001235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  <a:ea typeface="+mn-ea"/>
              </a:rPr>
              <a:t>그림을 그려서</a:t>
            </a:r>
            <a:r>
              <a:rPr lang="en-US" altLang="ko-KR" sz="1400" dirty="0">
                <a:latin typeface="+mn-ea"/>
                <a:ea typeface="+mn-ea"/>
              </a:rPr>
              <a:t> send</a:t>
            </a:r>
            <a:r>
              <a:rPr lang="ko-KR" altLang="en-US" sz="1400" dirty="0">
                <a:latin typeface="+mn-ea"/>
                <a:ea typeface="+mn-ea"/>
              </a:rPr>
              <a:t>버튼을 눌러준 뒤 다른 플레이어가 그림을 받은 것을 확인할 수 있습니다</a:t>
            </a:r>
            <a:r>
              <a:rPr lang="en-US" altLang="ko-KR" sz="1400" dirty="0">
                <a:latin typeface="+mn-ea"/>
                <a:ea typeface="+mn-ea"/>
              </a:rPr>
              <a:t>.</a:t>
            </a:r>
            <a:r>
              <a:rPr lang="ko-KR" altLang="en-US" sz="1400" dirty="0">
                <a:latin typeface="+mn-ea"/>
                <a:ea typeface="+mn-ea"/>
              </a:rPr>
              <a:t>그림을 받으면서 문제를 푸는 제한시간이 돌아가는 것을 확인할 수 있습니다</a:t>
            </a:r>
            <a:r>
              <a:rPr lang="en-US" altLang="ko-KR" sz="1400" dirty="0">
                <a:latin typeface="+mn-ea"/>
                <a:ea typeface="+mn-ea"/>
              </a:rPr>
              <a:t>.</a:t>
            </a:r>
            <a:endParaRPr lang="ko-KR" altLang="en-US" sz="1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7910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effectLst/>
      </a:spPr>
      <a:bodyPr rtlCol="0" anchor="ctr"/>
      <a:lstStyle>
        <a:defPPr algn="ctr">
          <a:defRPr>
            <a:latin typeface="+mj-ea"/>
            <a:ea typeface="+mj-ea"/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 w="381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none" rtlCol="0">
        <a:spAutoFit/>
      </a:bodyPr>
      <a:lstStyle>
        <a:defPPr>
          <a:defRPr sz="1400" smtClean="0">
            <a:latin typeface="+mn-ea"/>
            <a:ea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effectLst/>
      </a:spPr>
      <a:bodyPr rtlCol="0" anchor="ctr"/>
      <a:lstStyle>
        <a:defPPr algn="ctr">
          <a:defRPr>
            <a:latin typeface="+mj-ea"/>
            <a:ea typeface="+mj-ea"/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 w="381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none" rtlCol="0">
        <a:spAutoFit/>
      </a:bodyPr>
      <a:lstStyle>
        <a:defPPr>
          <a:defRPr sz="1400" smtClean="0">
            <a:latin typeface="+mn-ea"/>
            <a:ea typeface="+mn-ea"/>
          </a:defRPr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638</Words>
  <Application>Microsoft Office PowerPoint</Application>
  <PresentationFormat>와이드스크린</PresentationFormat>
  <Paragraphs>138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맑은 고딕</vt:lpstr>
      <vt:lpstr>한양해서</vt:lpstr>
      <vt:lpstr>Lucida Sans Unicode</vt:lpstr>
      <vt:lpstr>Verdana</vt:lpstr>
      <vt:lpstr>Wingdings</vt:lpstr>
      <vt:lpstr>Wingdings 2</vt:lpstr>
      <vt:lpstr>Wingdings 3</vt:lpstr>
      <vt:lpstr>광장</vt:lpstr>
      <vt:lpstr>1_광장</vt:lpstr>
      <vt:lpstr>네트워크프로그래밍 텀프로젝트 결과 보고서</vt:lpstr>
      <vt:lpstr>텀프로젝트 결과 보고서 + 동영상 제출</vt:lpstr>
      <vt:lpstr>캐치마인드</vt:lpstr>
      <vt:lpstr>시스템 구성도</vt:lpstr>
      <vt:lpstr>PowerPoint 프레젠테이션</vt:lpstr>
      <vt:lpstr>텀프로젝트 설계서(계속)</vt:lpstr>
      <vt:lpstr>실행 화면 - 초기화면 </vt:lpstr>
      <vt:lpstr>실행 화면 – 로그인 후 게임화면 입장 </vt:lpstr>
      <vt:lpstr>실행 화면 – 그리는 권한 받았을 때와 그림 SEND </vt:lpstr>
      <vt:lpstr>실행 화면 – 정답처리 </vt:lpstr>
      <vt:lpstr>실행 화면 – 포기버튼을 눌렀을 때 </vt:lpstr>
      <vt:lpstr>실행 화면 – 힌트요청(초성힌트) </vt:lpstr>
      <vt:lpstr>실행 화면 - 색상변경 </vt:lpstr>
      <vt:lpstr>실행 화면 - 결과화면 </vt:lpstr>
      <vt:lpstr>프로젝트 수행 소감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네트워크프로그래밍 텀프로젝트 결과 보고서</dc:title>
  <dc:creator>Heo YeWon</dc:creator>
  <cp:lastModifiedBy>Heo YeWon</cp:lastModifiedBy>
  <cp:revision>18</cp:revision>
  <dcterms:created xsi:type="dcterms:W3CDTF">2020-12-09T04:42:29Z</dcterms:created>
  <dcterms:modified xsi:type="dcterms:W3CDTF">2020-12-09T13:15:02Z</dcterms:modified>
</cp:coreProperties>
</file>

<file path=docProps/thumbnail.jpeg>
</file>